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5"/>
  </p:notesMasterIdLst>
  <p:sldIdLst>
    <p:sldId id="2010" r:id="rId3"/>
    <p:sldId id="1987" r:id="rId4"/>
    <p:sldId id="1989" r:id="rId5"/>
    <p:sldId id="2011" r:id="rId6"/>
    <p:sldId id="328" r:id="rId7"/>
    <p:sldId id="1988" r:id="rId8"/>
    <p:sldId id="1990" r:id="rId9"/>
    <p:sldId id="1992" r:id="rId10"/>
    <p:sldId id="1993" r:id="rId11"/>
    <p:sldId id="1994" r:id="rId12"/>
    <p:sldId id="1995" r:id="rId13"/>
    <p:sldId id="1996" r:id="rId14"/>
    <p:sldId id="2012" r:id="rId15"/>
    <p:sldId id="2013" r:id="rId16"/>
    <p:sldId id="1997" r:id="rId17"/>
    <p:sldId id="1998" r:id="rId18"/>
    <p:sldId id="1999" r:id="rId19"/>
    <p:sldId id="2000" r:id="rId20"/>
    <p:sldId id="2001" r:id="rId21"/>
    <p:sldId id="2002" r:id="rId22"/>
    <p:sldId id="2004" r:id="rId23"/>
    <p:sldId id="20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E8F0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72"/>
  </p:normalViewPr>
  <p:slideViewPr>
    <p:cSldViewPr snapToGrid="0">
      <p:cViewPr varScale="1">
        <p:scale>
          <a:sx n="134" d="100"/>
          <a:sy n="134" d="100"/>
        </p:scale>
        <p:origin x="256" y="176"/>
      </p:cViewPr>
      <p:guideLst/>
    </p:cSldViewPr>
  </p:slideViewPr>
  <p:notesTextViewPr>
    <p:cViewPr>
      <p:scale>
        <a:sx n="1" d="1"/>
        <a:sy n="1" d="1"/>
      </p:scale>
      <p:origin x="0" y="0"/>
    </p:cViewPr>
  </p:notesTextViewPr>
  <p:sorterViewPr>
    <p:cViewPr>
      <p:scale>
        <a:sx n="136" d="100"/>
        <a:sy n="13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FCEEA-BB73-B24E-8F85-5F9639E451DA}" type="datetimeFigureOut">
              <a:rPr lang="en-US" smtClean="0"/>
              <a:t>10/13/22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6F168-F3BF-694C-BF95-01C71811CA02}" type="slidenum">
              <a:rPr lang="en-US" smtClean="0"/>
              <a:t>‹#›</a:t>
            </a:fld>
            <a:endParaRPr lang="en-US"/>
          </a:p>
        </p:txBody>
      </p:sp>
    </p:spTree>
    <p:extLst>
      <p:ext uri="{BB962C8B-B14F-4D97-AF65-F5344CB8AC3E}">
        <p14:creationId xmlns:p14="http://schemas.microsoft.com/office/powerpoint/2010/main" val="70311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55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38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57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31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638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71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73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75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4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28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29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84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33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64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A748-D030-49D4-BCED-2AC429771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854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7F4BFD-59CB-4478-8675-D4C57B98879F}"/>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E7A8B81-6D5F-47E4-B595-5301CEA74432}"/>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528B81D8-1BB9-4368-95E2-AE884D7BFCAE}"/>
              </a:ext>
            </a:extLst>
          </p:cNvPr>
          <p:cNvCxnSpPr/>
          <p:nvPr/>
        </p:nvCxnSpPr>
        <p:spPr>
          <a:xfrm>
            <a:off x="1208088" y="4343400"/>
            <a:ext cx="9875837"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7" name="Picture 14">
            <a:extLst>
              <a:ext uri="{FF2B5EF4-FFF2-40B4-BE49-F238E27FC236}">
                <a16:creationId xmlns:a16="http://schemas.microsoft.com/office/drawing/2014/main" id="{72A75995-E105-4CE4-A2F8-C83A0E9A8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52292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C04CA06F-4CBB-4C0D-A551-DB83B7806438}"/>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9" name="Footer Placeholder 4">
            <a:extLst>
              <a:ext uri="{FF2B5EF4-FFF2-40B4-BE49-F238E27FC236}">
                <a16:creationId xmlns:a16="http://schemas.microsoft.com/office/drawing/2014/main" id="{09A180C7-B818-471A-81D1-518CE80B394E}"/>
              </a:ext>
            </a:extLst>
          </p:cNvPr>
          <p:cNvSpPr>
            <a:spLocks noGrp="1"/>
          </p:cNvSpPr>
          <p:nvPr>
            <p:ph type="ftr" sz="quarter" idx="11"/>
          </p:nvPr>
        </p:nvSpPr>
        <p:spPr/>
        <p:txBody>
          <a:bodyPr/>
          <a:lstStyle>
            <a:lvl1pPr>
              <a:defRPr/>
            </a:lvl1pPr>
          </a:lstStyle>
          <a:p>
            <a:endParaRPr lang="en-US"/>
          </a:p>
        </p:txBody>
      </p:sp>
      <p:sp>
        <p:nvSpPr>
          <p:cNvPr id="10" name="Slide Number Placeholder 5">
            <a:extLst>
              <a:ext uri="{FF2B5EF4-FFF2-40B4-BE49-F238E27FC236}">
                <a16:creationId xmlns:a16="http://schemas.microsoft.com/office/drawing/2014/main" id="{570F8A31-22B8-4FC2-8251-096F8658D392}"/>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388962830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31A043-6258-42FD-AE1B-C62D602DE7FF}"/>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5" name="Footer Placeholder 4">
            <a:extLst>
              <a:ext uri="{FF2B5EF4-FFF2-40B4-BE49-F238E27FC236}">
                <a16:creationId xmlns:a16="http://schemas.microsoft.com/office/drawing/2014/main" id="{B720AEEA-054C-4C88-B0AD-49232E534FE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A09246F3-2600-4AC2-B2FA-5A3988AF9913}"/>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382302384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EBEEAA-0EC4-48E1-AE08-726783ED998D}"/>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75B628-8376-4C2C-BD32-674E5962A80D}"/>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315DF56E-10B2-4F1D-B9F7-C4AECB6F804C}"/>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7" name="Footer Placeholder 4">
            <a:extLst>
              <a:ext uri="{FF2B5EF4-FFF2-40B4-BE49-F238E27FC236}">
                <a16:creationId xmlns:a16="http://schemas.microsoft.com/office/drawing/2014/main" id="{D38D9AE2-C952-4435-9B15-60B1E06079B9}"/>
              </a:ext>
            </a:extLst>
          </p:cNvPr>
          <p:cNvSpPr>
            <a:spLocks noGrp="1"/>
          </p:cNvSpPr>
          <p:nvPr>
            <p:ph type="ftr" sz="quarter" idx="11"/>
          </p:nvPr>
        </p:nvSpPr>
        <p:spPr/>
        <p:txBody>
          <a:bodyPr/>
          <a:lstStyle>
            <a:lvl1pPr>
              <a:defRPr/>
            </a:lvl1pPr>
          </a:lstStyle>
          <a:p>
            <a:endParaRPr lang="en-US"/>
          </a:p>
        </p:txBody>
      </p:sp>
      <p:sp>
        <p:nvSpPr>
          <p:cNvPr id="8" name="Slide Number Placeholder 5">
            <a:extLst>
              <a:ext uri="{FF2B5EF4-FFF2-40B4-BE49-F238E27FC236}">
                <a16:creationId xmlns:a16="http://schemas.microsoft.com/office/drawing/2014/main" id="{43CE5350-6F33-4BD2-B13E-0029B97F1425}"/>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273029648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2B629E-0E00-7DDB-42AA-EB298FCFA76A}"/>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C25E7741-4ECE-50A4-EDE3-E6A381F91806}"/>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8EAB4427-FE1E-FA50-AE4B-C8ED68B8E85E}"/>
              </a:ext>
            </a:extLst>
          </p:cNvPr>
          <p:cNvSpPr>
            <a:spLocks noGrp="1"/>
          </p:cNvSpPr>
          <p:nvPr>
            <p:ph type="dt" sz="half" idx="10"/>
          </p:nvPr>
        </p:nvSpPr>
        <p:spPr/>
        <p:txBody>
          <a:bodyPr/>
          <a:lstStyle>
            <a:lvl1pPr>
              <a:defRPr/>
            </a:lvl1pPr>
          </a:lstStyle>
          <a:p>
            <a:pPr>
              <a:defRPr/>
            </a:pPr>
            <a:fld id="{F61BC93B-19BE-4E89-9AC2-058B66B85DEA}" type="datetime1">
              <a:rPr lang="en-US"/>
              <a:pPr>
                <a:defRPr/>
              </a:pPr>
              <a:t>10/13/22</a:t>
            </a:fld>
            <a:endParaRPr lang="en-US" dirty="0"/>
          </a:p>
        </p:txBody>
      </p:sp>
      <p:sp>
        <p:nvSpPr>
          <p:cNvPr id="5" name="Footer Placeholder 7">
            <a:extLst>
              <a:ext uri="{FF2B5EF4-FFF2-40B4-BE49-F238E27FC236}">
                <a16:creationId xmlns:a16="http://schemas.microsoft.com/office/drawing/2014/main" id="{0330AEEA-C44C-CCF4-7F14-B1955287AB67}"/>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13998614-580F-192D-4661-15797BFD3B14}"/>
              </a:ext>
            </a:extLst>
          </p:cNvPr>
          <p:cNvSpPr>
            <a:spLocks noGrp="1"/>
          </p:cNvSpPr>
          <p:nvPr>
            <p:ph type="sldNum" sz="quarter" idx="12"/>
          </p:nvPr>
        </p:nvSpPr>
        <p:spPr/>
        <p:txBody>
          <a:bodyPr/>
          <a:lstStyle>
            <a:lvl1pPr>
              <a:defRPr/>
            </a:lvl1pPr>
          </a:lstStyle>
          <a:p>
            <a:pPr>
              <a:defRPr/>
            </a:pPr>
            <a:fld id="{1F3E101D-0300-49E5-BF3D-013BC165FDE6}" type="slidenum">
              <a:rPr lang="en-US"/>
              <a:pPr>
                <a:defRPr/>
              </a:pPr>
              <a:t>‹#›</a:t>
            </a:fld>
            <a:endParaRPr lang="en-US" dirty="0"/>
          </a:p>
        </p:txBody>
      </p:sp>
      <p:sp>
        <p:nvSpPr>
          <p:cNvPr id="7" name="Title Placeholder 1">
            <a:extLst>
              <a:ext uri="{FF2B5EF4-FFF2-40B4-BE49-F238E27FC236}">
                <a16:creationId xmlns:a16="http://schemas.microsoft.com/office/drawing/2014/main" id="{55E2FA63-8E17-6B28-4500-6080A5CDD0F9}"/>
              </a:ext>
            </a:extLst>
          </p:cNvPr>
          <p:cNvSpPr>
            <a:spLocks noGrp="1"/>
          </p:cNvSpPr>
          <p:nvPr>
            <p:ph type="title"/>
          </p:nvPr>
        </p:nvSpPr>
        <p:spPr>
          <a:xfrm>
            <a:off x="1066800" y="170009"/>
            <a:ext cx="10058400" cy="986020"/>
          </a:xfrm>
          <a:prstGeom prst="rect">
            <a:avLst/>
          </a:prstGeom>
        </p:spPr>
        <p:txBody>
          <a:bodyPr/>
          <a:lstStyle>
            <a:lvl1pPr algn="ctr">
              <a:defRPr b="1"/>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43C01745-7670-C769-0A28-9FB92709FAFE}"/>
              </a:ext>
            </a:extLst>
          </p:cNvPr>
          <p:cNvCxnSpPr/>
          <p:nvPr userDrawn="1"/>
        </p:nvCxnSpPr>
        <p:spPr>
          <a:xfrm>
            <a:off x="1193800" y="1284288"/>
            <a:ext cx="9966325"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6682471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46E5EB-F3A3-4037-AF52-BEF1A6BD3B70}"/>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AFFFB32-3863-4D2F-968F-1050A0764941}"/>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7FE464D-9DE5-4770-98F8-5F7C3BC18512}"/>
              </a:ext>
            </a:extLst>
          </p:cNvPr>
          <p:cNvCxnSpPr/>
          <p:nvPr/>
        </p:nvCxnSpPr>
        <p:spPr>
          <a:xfrm>
            <a:off x="1208088" y="4343400"/>
            <a:ext cx="9875837"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7" name="Picture 14">
            <a:extLst>
              <a:ext uri="{FF2B5EF4-FFF2-40B4-BE49-F238E27FC236}">
                <a16:creationId xmlns:a16="http://schemas.microsoft.com/office/drawing/2014/main" id="{BA973D4C-5B5F-4E7A-8827-3E04A7FA1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52800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16497611-D587-4ACC-AE25-B14A881F8AA6}"/>
              </a:ext>
            </a:extLst>
          </p:cNvPr>
          <p:cNvSpPr>
            <a:spLocks noGrp="1"/>
          </p:cNvSpPr>
          <p:nvPr>
            <p:ph type="dt" sz="half" idx="10"/>
          </p:nvPr>
        </p:nvSpPr>
        <p:spPr/>
        <p:txBody>
          <a:bodyPr/>
          <a:lstStyle>
            <a:lvl1pPr>
              <a:defRPr/>
            </a:lvl1pPr>
          </a:lstStyle>
          <a:p>
            <a:pPr>
              <a:defRPr/>
            </a:pPr>
            <a:fld id="{F6400F71-7F6A-4AB7-B4AD-E06388DAF263}" type="datetime1">
              <a:rPr lang="en-US"/>
              <a:pPr>
                <a:defRPr/>
              </a:pPr>
              <a:t>10/13/22</a:t>
            </a:fld>
            <a:endParaRPr lang="en-US" dirty="0"/>
          </a:p>
        </p:txBody>
      </p:sp>
      <p:sp>
        <p:nvSpPr>
          <p:cNvPr id="9" name="Footer Placeholder 4">
            <a:extLst>
              <a:ext uri="{FF2B5EF4-FFF2-40B4-BE49-F238E27FC236}">
                <a16:creationId xmlns:a16="http://schemas.microsoft.com/office/drawing/2014/main" id="{4127DCCA-64DC-46B7-8A99-E7C58A57C34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C52F9BC-BD87-4544-8571-DE54E734916D}"/>
              </a:ext>
            </a:extLst>
          </p:cNvPr>
          <p:cNvSpPr>
            <a:spLocks noGrp="1"/>
          </p:cNvSpPr>
          <p:nvPr>
            <p:ph type="sldNum" sz="quarter" idx="12"/>
          </p:nvPr>
        </p:nvSpPr>
        <p:spPr/>
        <p:txBody>
          <a:bodyPr/>
          <a:lstStyle>
            <a:lvl1pPr>
              <a:defRPr/>
            </a:lvl1pPr>
          </a:lstStyle>
          <a:p>
            <a:pPr>
              <a:defRPr/>
            </a:pPr>
            <a:fld id="{ECB55C2D-1951-43D1-84A5-D57B9EE1D9E3}" type="slidenum">
              <a:rPr lang="en-US"/>
              <a:pPr>
                <a:defRPr/>
              </a:pPr>
              <a:t>‹#›</a:t>
            </a:fld>
            <a:endParaRPr lang="en-US" dirty="0"/>
          </a:p>
        </p:txBody>
      </p:sp>
    </p:spTree>
    <p:extLst>
      <p:ext uri="{BB962C8B-B14F-4D97-AF65-F5344CB8AC3E}">
        <p14:creationId xmlns:p14="http://schemas.microsoft.com/office/powerpoint/2010/main" val="226273439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1066800" y="170009"/>
            <a:ext cx="10058400" cy="986020"/>
          </a:xfrm>
          <a:prstGeom prst="rect">
            <a:avLst/>
          </a:prstGeo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22225A6C-B174-4160-B1A3-07A9D7DC6753}"/>
              </a:ext>
            </a:extLst>
          </p:cNvPr>
          <p:cNvSpPr>
            <a:spLocks noGrp="1"/>
          </p:cNvSpPr>
          <p:nvPr>
            <p:ph type="dt" sz="half" idx="10"/>
          </p:nvPr>
        </p:nvSpPr>
        <p:spPr/>
        <p:txBody>
          <a:bodyPr/>
          <a:lstStyle>
            <a:lvl1pPr>
              <a:defRPr/>
            </a:lvl1pPr>
          </a:lstStyle>
          <a:p>
            <a:pPr>
              <a:defRPr/>
            </a:pPr>
            <a:fld id="{6C04CF30-6379-4428-8BE7-D85E15DEF8F4}" type="datetime1">
              <a:rPr lang="en-US"/>
              <a:pPr>
                <a:defRPr/>
              </a:pPr>
              <a:t>10/13/22</a:t>
            </a:fld>
            <a:endParaRPr lang="en-US" dirty="0"/>
          </a:p>
        </p:txBody>
      </p:sp>
      <p:sp>
        <p:nvSpPr>
          <p:cNvPr id="5" name="Footer Placeholder 4">
            <a:extLst>
              <a:ext uri="{FF2B5EF4-FFF2-40B4-BE49-F238E27FC236}">
                <a16:creationId xmlns:a16="http://schemas.microsoft.com/office/drawing/2014/main" id="{118792E4-5F2B-42F2-B452-55B9CF98E6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173300-EAB3-4629-93D7-2D9D5296C9DC}"/>
              </a:ext>
            </a:extLst>
          </p:cNvPr>
          <p:cNvSpPr>
            <a:spLocks noGrp="1"/>
          </p:cNvSpPr>
          <p:nvPr>
            <p:ph type="sldNum" sz="quarter" idx="12"/>
          </p:nvPr>
        </p:nvSpPr>
        <p:spPr/>
        <p:txBody>
          <a:bodyPr/>
          <a:lstStyle>
            <a:lvl1pPr>
              <a:defRPr/>
            </a:lvl1pPr>
          </a:lstStyle>
          <a:p>
            <a:pPr>
              <a:defRPr/>
            </a:pPr>
            <a:fld id="{D120C0AE-D718-4F39-A892-55C80CBAD762}" type="slidenum">
              <a:rPr lang="en-US"/>
              <a:pPr>
                <a:defRPr/>
              </a:pPr>
              <a:t>‹#›</a:t>
            </a:fld>
            <a:endParaRPr lang="en-US" dirty="0"/>
          </a:p>
        </p:txBody>
      </p:sp>
    </p:spTree>
    <p:extLst>
      <p:ext uri="{BB962C8B-B14F-4D97-AF65-F5344CB8AC3E}">
        <p14:creationId xmlns:p14="http://schemas.microsoft.com/office/powerpoint/2010/main" val="226100396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D65BA0-4395-4564-A35B-FBABFCD5FA7E}"/>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27243E7-D0B7-4A3C-B7CD-FB95160B0BCB}"/>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00061FE-7C10-49CB-A35B-4BFB0AF5777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a:extLst>
              <a:ext uri="{FF2B5EF4-FFF2-40B4-BE49-F238E27FC236}">
                <a16:creationId xmlns:a16="http://schemas.microsoft.com/office/drawing/2014/main" id="{1F3C6C2E-F605-450A-9645-C73768BA5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52800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F517FE1-F491-441E-9B66-1C823F4D5690}"/>
              </a:ext>
            </a:extLst>
          </p:cNvPr>
          <p:cNvSpPr>
            <a:spLocks noGrp="1"/>
          </p:cNvSpPr>
          <p:nvPr>
            <p:ph type="dt" sz="half" idx="10"/>
          </p:nvPr>
        </p:nvSpPr>
        <p:spPr/>
        <p:txBody>
          <a:bodyPr/>
          <a:lstStyle>
            <a:lvl1pPr>
              <a:defRPr/>
            </a:lvl1pPr>
          </a:lstStyle>
          <a:p>
            <a:pPr>
              <a:defRPr/>
            </a:pPr>
            <a:fld id="{5F95AAE5-1E67-4B71-A379-7AE45566054E}" type="datetime1">
              <a:rPr lang="en-US"/>
              <a:pPr>
                <a:defRPr/>
              </a:pPr>
              <a:t>10/13/22</a:t>
            </a:fld>
            <a:endParaRPr lang="en-US" dirty="0"/>
          </a:p>
        </p:txBody>
      </p:sp>
      <p:sp>
        <p:nvSpPr>
          <p:cNvPr id="9" name="Footer Placeholder 4">
            <a:extLst>
              <a:ext uri="{FF2B5EF4-FFF2-40B4-BE49-F238E27FC236}">
                <a16:creationId xmlns:a16="http://schemas.microsoft.com/office/drawing/2014/main" id="{1188826A-F346-4071-9631-4C01D7E17B0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B0F26EAA-B24A-449C-AA00-58D7C771FEB3}"/>
              </a:ext>
            </a:extLst>
          </p:cNvPr>
          <p:cNvSpPr>
            <a:spLocks noGrp="1"/>
          </p:cNvSpPr>
          <p:nvPr>
            <p:ph type="sldNum" sz="quarter" idx="12"/>
          </p:nvPr>
        </p:nvSpPr>
        <p:spPr/>
        <p:txBody>
          <a:bodyPr/>
          <a:lstStyle>
            <a:lvl1pPr>
              <a:defRPr/>
            </a:lvl1pPr>
          </a:lstStyle>
          <a:p>
            <a:pPr>
              <a:defRPr/>
            </a:pPr>
            <a:fld id="{05A46BCD-0764-4915-8D9C-2F63334F1563}" type="slidenum">
              <a:rPr lang="en-US"/>
              <a:pPr>
                <a:defRPr/>
              </a:pPr>
              <a:t>‹#›</a:t>
            </a:fld>
            <a:endParaRPr lang="en-US" dirty="0"/>
          </a:p>
        </p:txBody>
      </p:sp>
    </p:spTree>
    <p:extLst>
      <p:ext uri="{BB962C8B-B14F-4D97-AF65-F5344CB8AC3E}">
        <p14:creationId xmlns:p14="http://schemas.microsoft.com/office/powerpoint/2010/main" val="171711484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469720"/>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469721"/>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1097280" y="286604"/>
            <a:ext cx="10058400" cy="986020"/>
          </a:xfrm>
          <a:prstGeom prst="rect">
            <a:avLst/>
          </a:prstGeo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C92A8FEB-CB33-41F0-BE83-6371AAE8A15E}"/>
              </a:ext>
            </a:extLst>
          </p:cNvPr>
          <p:cNvSpPr>
            <a:spLocks noGrp="1"/>
          </p:cNvSpPr>
          <p:nvPr>
            <p:ph type="dt" sz="half" idx="10"/>
          </p:nvPr>
        </p:nvSpPr>
        <p:spPr/>
        <p:txBody>
          <a:bodyPr/>
          <a:lstStyle>
            <a:lvl1pPr>
              <a:defRPr/>
            </a:lvl1pPr>
          </a:lstStyle>
          <a:p>
            <a:pPr>
              <a:defRPr/>
            </a:pPr>
            <a:fld id="{B6A945BD-9CDB-4936-BB53-AA7CAAECCF24}" type="datetime1">
              <a:rPr lang="en-US"/>
              <a:pPr>
                <a:defRPr/>
              </a:pPr>
              <a:t>10/13/22</a:t>
            </a:fld>
            <a:endParaRPr lang="en-US" dirty="0"/>
          </a:p>
        </p:txBody>
      </p:sp>
      <p:sp>
        <p:nvSpPr>
          <p:cNvPr id="6" name="Footer Placeholder 4">
            <a:extLst>
              <a:ext uri="{FF2B5EF4-FFF2-40B4-BE49-F238E27FC236}">
                <a16:creationId xmlns:a16="http://schemas.microsoft.com/office/drawing/2014/main" id="{51A346EF-3AEC-4B48-9A63-481D8D0ABD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BE8699-8177-432D-92DC-394B901A3F1D}"/>
              </a:ext>
            </a:extLst>
          </p:cNvPr>
          <p:cNvSpPr>
            <a:spLocks noGrp="1"/>
          </p:cNvSpPr>
          <p:nvPr>
            <p:ph type="sldNum" sz="quarter" idx="12"/>
          </p:nvPr>
        </p:nvSpPr>
        <p:spPr/>
        <p:txBody>
          <a:bodyPr/>
          <a:lstStyle>
            <a:lvl1pPr>
              <a:defRPr/>
            </a:lvl1pPr>
          </a:lstStyle>
          <a:p>
            <a:pPr>
              <a:defRPr/>
            </a:pPr>
            <a:fld id="{B248840E-429A-48CA-BB4A-3CCA53A894D3}" type="slidenum">
              <a:rPr lang="en-US"/>
              <a:pPr>
                <a:defRPr/>
              </a:pPr>
              <a:t>‹#›</a:t>
            </a:fld>
            <a:endParaRPr lang="en-US" dirty="0"/>
          </a:p>
        </p:txBody>
      </p:sp>
    </p:spTree>
    <p:extLst>
      <p:ext uri="{BB962C8B-B14F-4D97-AF65-F5344CB8AC3E}">
        <p14:creationId xmlns:p14="http://schemas.microsoft.com/office/powerpoint/2010/main" val="85693716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1097280" y="286604"/>
            <a:ext cx="10058400" cy="986020"/>
          </a:xfrm>
          <a:prstGeom prst="rect">
            <a:avLst/>
          </a:prstGeom>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8F4174B5-A1CF-44D5-A6C3-CEFC19887872}"/>
              </a:ext>
            </a:extLst>
          </p:cNvPr>
          <p:cNvSpPr>
            <a:spLocks noGrp="1"/>
          </p:cNvSpPr>
          <p:nvPr>
            <p:ph type="dt" sz="half" idx="10"/>
          </p:nvPr>
        </p:nvSpPr>
        <p:spPr/>
        <p:txBody>
          <a:bodyPr/>
          <a:lstStyle>
            <a:lvl1pPr>
              <a:defRPr/>
            </a:lvl1pPr>
          </a:lstStyle>
          <a:p>
            <a:pPr>
              <a:defRPr/>
            </a:pPr>
            <a:fld id="{398043A4-A28D-4DDA-86EF-CFD870675BC2}" type="datetime1">
              <a:rPr lang="en-US"/>
              <a:pPr>
                <a:defRPr/>
              </a:pPr>
              <a:t>10/13/22</a:t>
            </a:fld>
            <a:endParaRPr lang="en-US" dirty="0"/>
          </a:p>
        </p:txBody>
      </p:sp>
      <p:sp>
        <p:nvSpPr>
          <p:cNvPr id="8" name="Footer Placeholder 4">
            <a:extLst>
              <a:ext uri="{FF2B5EF4-FFF2-40B4-BE49-F238E27FC236}">
                <a16:creationId xmlns:a16="http://schemas.microsoft.com/office/drawing/2014/main" id="{E97B7272-2F3E-4D3B-80EE-051B441DB3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3AEFCA-97E9-4FE5-A444-3232020B9C5D}"/>
              </a:ext>
            </a:extLst>
          </p:cNvPr>
          <p:cNvSpPr>
            <a:spLocks noGrp="1"/>
          </p:cNvSpPr>
          <p:nvPr>
            <p:ph type="sldNum" sz="quarter" idx="12"/>
          </p:nvPr>
        </p:nvSpPr>
        <p:spPr/>
        <p:txBody>
          <a:bodyPr/>
          <a:lstStyle>
            <a:lvl1pPr>
              <a:defRPr/>
            </a:lvl1pPr>
          </a:lstStyle>
          <a:p>
            <a:pPr>
              <a:defRPr/>
            </a:pPr>
            <a:fld id="{CA0BA4CE-1FED-451E-BEC1-1021A54866C2}" type="slidenum">
              <a:rPr lang="en-US"/>
              <a:pPr>
                <a:defRPr/>
              </a:pPr>
              <a:t>‹#›</a:t>
            </a:fld>
            <a:endParaRPr lang="en-US" dirty="0"/>
          </a:p>
        </p:txBody>
      </p:sp>
    </p:spTree>
    <p:extLst>
      <p:ext uri="{BB962C8B-B14F-4D97-AF65-F5344CB8AC3E}">
        <p14:creationId xmlns:p14="http://schemas.microsoft.com/office/powerpoint/2010/main" val="228800237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066800" y="223230"/>
            <a:ext cx="10058400" cy="986020"/>
          </a:xfrm>
          <a:prstGeom prst="rect">
            <a:avLst/>
          </a:prstGeo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F476F45-4023-4BA9-8B02-07EFB39733E1}"/>
              </a:ext>
            </a:extLst>
          </p:cNvPr>
          <p:cNvSpPr>
            <a:spLocks noGrp="1"/>
          </p:cNvSpPr>
          <p:nvPr>
            <p:ph type="dt" sz="half" idx="10"/>
          </p:nvPr>
        </p:nvSpPr>
        <p:spPr/>
        <p:txBody>
          <a:bodyPr/>
          <a:lstStyle>
            <a:lvl1pPr>
              <a:defRPr/>
            </a:lvl1pPr>
          </a:lstStyle>
          <a:p>
            <a:pPr>
              <a:defRPr/>
            </a:pPr>
            <a:fld id="{9DB30BA1-9E23-47DC-811A-24008CF2FCB3}" type="datetime1">
              <a:rPr lang="en-US"/>
              <a:pPr>
                <a:defRPr/>
              </a:pPr>
              <a:t>10/13/22</a:t>
            </a:fld>
            <a:endParaRPr lang="en-US" dirty="0"/>
          </a:p>
        </p:txBody>
      </p:sp>
      <p:sp>
        <p:nvSpPr>
          <p:cNvPr id="4" name="Footer Placeholder 4">
            <a:extLst>
              <a:ext uri="{FF2B5EF4-FFF2-40B4-BE49-F238E27FC236}">
                <a16:creationId xmlns:a16="http://schemas.microsoft.com/office/drawing/2014/main" id="{C65155B8-CA73-4A8E-B029-8FE3F9B883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7CA7A8A-7061-4304-9B1F-64A77F4DEAF0}"/>
              </a:ext>
            </a:extLst>
          </p:cNvPr>
          <p:cNvSpPr>
            <a:spLocks noGrp="1"/>
          </p:cNvSpPr>
          <p:nvPr>
            <p:ph type="sldNum" sz="quarter" idx="12"/>
          </p:nvPr>
        </p:nvSpPr>
        <p:spPr/>
        <p:txBody>
          <a:bodyPr/>
          <a:lstStyle>
            <a:lvl1pPr>
              <a:defRPr/>
            </a:lvl1pPr>
          </a:lstStyle>
          <a:p>
            <a:pPr>
              <a:defRPr/>
            </a:pPr>
            <a:fld id="{508C7A5A-2189-4A9D-97B3-F0EC4FBEA77C}" type="slidenum">
              <a:rPr lang="en-US"/>
              <a:pPr>
                <a:defRPr/>
              </a:pPr>
              <a:t>‹#›</a:t>
            </a:fld>
            <a:endParaRPr lang="en-US" dirty="0"/>
          </a:p>
        </p:txBody>
      </p:sp>
    </p:spTree>
    <p:extLst>
      <p:ext uri="{BB962C8B-B14F-4D97-AF65-F5344CB8AC3E}">
        <p14:creationId xmlns:p14="http://schemas.microsoft.com/office/powerpoint/2010/main" val="270871512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0A6FCD-1E57-45BE-A166-96487E973CC1}"/>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9D1C217-6A2E-436F-B5FF-4FC8D27A23FF}"/>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a:extLst>
              <a:ext uri="{FF2B5EF4-FFF2-40B4-BE49-F238E27FC236}">
                <a16:creationId xmlns:a16="http://schemas.microsoft.com/office/drawing/2014/main" id="{60A33EE5-97CA-422B-A15F-392564C26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52800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6">
            <a:extLst>
              <a:ext uri="{FF2B5EF4-FFF2-40B4-BE49-F238E27FC236}">
                <a16:creationId xmlns:a16="http://schemas.microsoft.com/office/drawing/2014/main" id="{21AB0A07-34B8-496D-B368-6ED6ECE56AA9}"/>
              </a:ext>
            </a:extLst>
          </p:cNvPr>
          <p:cNvSpPr>
            <a:spLocks noGrp="1"/>
          </p:cNvSpPr>
          <p:nvPr>
            <p:ph type="dt" sz="half" idx="10"/>
          </p:nvPr>
        </p:nvSpPr>
        <p:spPr/>
        <p:txBody>
          <a:bodyPr/>
          <a:lstStyle>
            <a:lvl1pPr>
              <a:defRPr/>
            </a:lvl1pPr>
          </a:lstStyle>
          <a:p>
            <a:pPr>
              <a:defRPr/>
            </a:pPr>
            <a:fld id="{E2C4B552-442E-42F4-8BCA-82B9348B11DE}" type="datetime1">
              <a:rPr lang="en-US"/>
              <a:pPr>
                <a:defRPr/>
              </a:pPr>
              <a:t>10/13/22</a:t>
            </a:fld>
            <a:endParaRPr lang="en-US" dirty="0"/>
          </a:p>
        </p:txBody>
      </p:sp>
      <p:sp>
        <p:nvSpPr>
          <p:cNvPr id="6" name="Footer Placeholder 7">
            <a:extLst>
              <a:ext uri="{FF2B5EF4-FFF2-40B4-BE49-F238E27FC236}">
                <a16:creationId xmlns:a16="http://schemas.microsoft.com/office/drawing/2014/main" id="{9B431DD4-3EDC-41B6-BD13-77D16E6C3C71}"/>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7" name="Slide Number Placeholder 8">
            <a:extLst>
              <a:ext uri="{FF2B5EF4-FFF2-40B4-BE49-F238E27FC236}">
                <a16:creationId xmlns:a16="http://schemas.microsoft.com/office/drawing/2014/main" id="{C0D1C3A3-9A6A-4394-BA5E-C6E233CBE7EB}"/>
              </a:ext>
            </a:extLst>
          </p:cNvPr>
          <p:cNvSpPr>
            <a:spLocks noGrp="1"/>
          </p:cNvSpPr>
          <p:nvPr>
            <p:ph type="sldNum" sz="quarter" idx="12"/>
          </p:nvPr>
        </p:nvSpPr>
        <p:spPr/>
        <p:txBody>
          <a:bodyPr/>
          <a:lstStyle>
            <a:lvl1pPr>
              <a:defRPr/>
            </a:lvl1pPr>
          </a:lstStyle>
          <a:p>
            <a:pPr>
              <a:defRPr/>
            </a:pPr>
            <a:fld id="{082EA074-02D4-4AD4-8D34-AFF23CA8D7EF}" type="slidenum">
              <a:rPr lang="en-US"/>
              <a:pPr>
                <a:defRPr/>
              </a:pPr>
              <a:t>‹#›</a:t>
            </a:fld>
            <a:endParaRPr lang="en-US" dirty="0"/>
          </a:p>
        </p:txBody>
      </p:sp>
    </p:spTree>
    <p:extLst>
      <p:ext uri="{BB962C8B-B14F-4D97-AF65-F5344CB8AC3E}">
        <p14:creationId xmlns:p14="http://schemas.microsoft.com/office/powerpoint/2010/main" val="395192071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C1F12B-3F0B-4A9C-BF82-A66359A7BC5E}"/>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5" name="Footer Placeholder 4">
            <a:extLst>
              <a:ext uri="{FF2B5EF4-FFF2-40B4-BE49-F238E27FC236}">
                <a16:creationId xmlns:a16="http://schemas.microsoft.com/office/drawing/2014/main" id="{272F2CC0-9428-4A9A-BE83-2841A7B37CC6}"/>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A128512-BF28-4848-9C37-9D49F2EBF0B3}"/>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230993670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2084A-CE67-434F-B85D-3A04BF2A67D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4E9A1F41-B8B7-41B2-9789-3F8EA1D49A7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DB0F5BD8-A8AA-480E-BEBD-A11894EB8529}"/>
              </a:ext>
            </a:extLst>
          </p:cNvPr>
          <p:cNvSpPr>
            <a:spLocks noGrp="1"/>
          </p:cNvSpPr>
          <p:nvPr>
            <p:ph type="dt" sz="half" idx="10"/>
          </p:nvPr>
        </p:nvSpPr>
        <p:spPr/>
        <p:txBody>
          <a:bodyPr/>
          <a:lstStyle>
            <a:lvl1pPr>
              <a:defRPr/>
            </a:lvl1pPr>
          </a:lstStyle>
          <a:p>
            <a:pPr>
              <a:defRPr/>
            </a:pPr>
            <a:fld id="{8CA35BB5-FC05-4D8A-A05E-1BD67DE0FADD}" type="datetime1">
              <a:rPr lang="en-US"/>
              <a:pPr>
                <a:defRPr/>
              </a:pPr>
              <a:t>10/13/22</a:t>
            </a:fld>
            <a:endParaRPr lang="en-US" dirty="0"/>
          </a:p>
        </p:txBody>
      </p:sp>
      <p:sp>
        <p:nvSpPr>
          <p:cNvPr id="5" name="Footer Placeholder 7">
            <a:extLst>
              <a:ext uri="{FF2B5EF4-FFF2-40B4-BE49-F238E27FC236}">
                <a16:creationId xmlns:a16="http://schemas.microsoft.com/office/drawing/2014/main" id="{1B5BEE4A-4097-4D06-A093-E9C5654B4241}"/>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31108478-7C89-4108-BD6B-10439211484B}"/>
              </a:ext>
            </a:extLst>
          </p:cNvPr>
          <p:cNvSpPr>
            <a:spLocks noGrp="1"/>
          </p:cNvSpPr>
          <p:nvPr>
            <p:ph type="sldNum" sz="quarter" idx="12"/>
          </p:nvPr>
        </p:nvSpPr>
        <p:spPr/>
        <p:txBody>
          <a:bodyPr/>
          <a:lstStyle>
            <a:lvl1pPr>
              <a:defRPr/>
            </a:lvl1pPr>
          </a:lstStyle>
          <a:p>
            <a:pPr>
              <a:defRPr/>
            </a:pPr>
            <a:fld id="{1128A056-34B4-4488-8573-46B97D039B59}" type="slidenum">
              <a:rPr lang="en-US"/>
              <a:pPr>
                <a:defRPr/>
              </a:pPr>
              <a:t>‹#›</a:t>
            </a:fld>
            <a:endParaRPr lang="en-US" dirty="0"/>
          </a:p>
        </p:txBody>
      </p:sp>
    </p:spTree>
    <p:extLst>
      <p:ext uri="{BB962C8B-B14F-4D97-AF65-F5344CB8AC3E}">
        <p14:creationId xmlns:p14="http://schemas.microsoft.com/office/powerpoint/2010/main" val="213733603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072A2C-7039-4310-B574-D2B895476D0F}"/>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13D79DB-24DE-4AF5-A575-162BF8E34269}"/>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B1729DAC-6822-42F5-909F-CC226026A4C3}"/>
              </a:ext>
            </a:extLst>
          </p:cNvPr>
          <p:cNvSpPr>
            <a:spLocks noGrp="1"/>
          </p:cNvSpPr>
          <p:nvPr>
            <p:ph type="dt" sz="half" idx="10"/>
          </p:nvPr>
        </p:nvSpPr>
        <p:spPr>
          <a:xfrm>
            <a:off x="465138" y="6459538"/>
            <a:ext cx="2619375" cy="365125"/>
          </a:xfrm>
        </p:spPr>
        <p:txBody>
          <a:bodyPr/>
          <a:lstStyle>
            <a:lvl1pPr algn="l">
              <a:defRPr smtClean="0"/>
            </a:lvl1pPr>
          </a:lstStyle>
          <a:p>
            <a:pPr>
              <a:defRPr/>
            </a:pPr>
            <a:fld id="{BDAFEEF1-4FDB-45B5-9B65-FCEF3CFE118D}" type="datetime1">
              <a:rPr lang="en-US"/>
              <a:pPr>
                <a:defRPr/>
              </a:pPr>
              <a:t>10/13/22</a:t>
            </a:fld>
            <a:endParaRPr lang="en-US" dirty="0"/>
          </a:p>
        </p:txBody>
      </p:sp>
      <p:sp>
        <p:nvSpPr>
          <p:cNvPr id="8" name="Footer Placeholder 5">
            <a:extLst>
              <a:ext uri="{FF2B5EF4-FFF2-40B4-BE49-F238E27FC236}">
                <a16:creationId xmlns:a16="http://schemas.microsoft.com/office/drawing/2014/main" id="{0AC547B8-E3B9-42B5-A54F-8F699AFB1AFB}"/>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A8FDA6BD-BDB2-421B-B15C-0A2DC73D57DA}"/>
              </a:ext>
            </a:extLst>
          </p:cNvPr>
          <p:cNvSpPr>
            <a:spLocks noGrp="1"/>
          </p:cNvSpPr>
          <p:nvPr>
            <p:ph type="sldNum" sz="quarter" idx="12"/>
          </p:nvPr>
        </p:nvSpPr>
        <p:spPr/>
        <p:txBody>
          <a:bodyPr/>
          <a:lstStyle>
            <a:lvl1pPr>
              <a:defRPr smtClean="0">
                <a:solidFill>
                  <a:schemeClr val="tx2"/>
                </a:solidFill>
              </a:defRPr>
            </a:lvl1pPr>
          </a:lstStyle>
          <a:p>
            <a:pPr>
              <a:defRPr/>
            </a:pPr>
            <a:fld id="{5E996CA0-59D0-457C-8693-73011F559429}" type="slidenum">
              <a:rPr lang="en-US"/>
              <a:pPr>
                <a:defRPr/>
              </a:pPr>
              <a:t>‹#›</a:t>
            </a:fld>
            <a:endParaRPr lang="en-US" dirty="0"/>
          </a:p>
        </p:txBody>
      </p:sp>
    </p:spTree>
    <p:extLst>
      <p:ext uri="{BB962C8B-B14F-4D97-AF65-F5344CB8AC3E}">
        <p14:creationId xmlns:p14="http://schemas.microsoft.com/office/powerpoint/2010/main" val="322592271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A1C255-1BF9-4CB5-92EF-B22983B444D2}"/>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638660C-BB64-436B-A53B-1D3E086AFA16}"/>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A77FE875-F7F8-42C7-BBD5-277E4DB5B3D4}"/>
              </a:ext>
            </a:extLst>
          </p:cNvPr>
          <p:cNvSpPr>
            <a:spLocks noGrp="1"/>
          </p:cNvSpPr>
          <p:nvPr>
            <p:ph type="dt" sz="half" idx="10"/>
          </p:nvPr>
        </p:nvSpPr>
        <p:spPr/>
        <p:txBody>
          <a:bodyPr/>
          <a:lstStyle>
            <a:lvl1pPr>
              <a:defRPr/>
            </a:lvl1pPr>
          </a:lstStyle>
          <a:p>
            <a:pPr>
              <a:defRPr/>
            </a:pPr>
            <a:fld id="{73EB0731-286A-453C-9FD8-E4C0AA4F1792}" type="datetime1">
              <a:rPr lang="en-US"/>
              <a:pPr>
                <a:defRPr/>
              </a:pPr>
              <a:t>10/13/22</a:t>
            </a:fld>
            <a:endParaRPr lang="en-US" dirty="0"/>
          </a:p>
        </p:txBody>
      </p:sp>
      <p:sp>
        <p:nvSpPr>
          <p:cNvPr id="8" name="Footer Placeholder 5">
            <a:extLst>
              <a:ext uri="{FF2B5EF4-FFF2-40B4-BE49-F238E27FC236}">
                <a16:creationId xmlns:a16="http://schemas.microsoft.com/office/drawing/2014/main" id="{A0960412-1E8E-402D-977C-122DF93DCA5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D846E0AB-4A44-474D-847F-86636C061A18}"/>
              </a:ext>
            </a:extLst>
          </p:cNvPr>
          <p:cNvSpPr>
            <a:spLocks noGrp="1"/>
          </p:cNvSpPr>
          <p:nvPr>
            <p:ph type="sldNum" sz="quarter" idx="12"/>
          </p:nvPr>
        </p:nvSpPr>
        <p:spPr/>
        <p:txBody>
          <a:bodyPr/>
          <a:lstStyle>
            <a:lvl1pPr>
              <a:defRPr/>
            </a:lvl1pPr>
          </a:lstStyle>
          <a:p>
            <a:pPr>
              <a:defRPr/>
            </a:pPr>
            <a:fld id="{207DCDFB-93FB-47B3-9B76-669A14B72255}" type="slidenum">
              <a:rPr lang="en-US"/>
              <a:pPr>
                <a:defRPr/>
              </a:pPr>
              <a:t>‹#›</a:t>
            </a:fld>
            <a:endParaRPr lang="en-US" dirty="0"/>
          </a:p>
        </p:txBody>
      </p:sp>
    </p:spTree>
    <p:extLst>
      <p:ext uri="{BB962C8B-B14F-4D97-AF65-F5344CB8AC3E}">
        <p14:creationId xmlns:p14="http://schemas.microsoft.com/office/powerpoint/2010/main" val="422364873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E49DC9-C44F-48B6-9E4D-8AD4854E3510}"/>
              </a:ext>
            </a:extLst>
          </p:cNvPr>
          <p:cNvSpPr>
            <a:spLocks noGrp="1"/>
          </p:cNvSpPr>
          <p:nvPr>
            <p:ph type="dt" sz="half" idx="10"/>
          </p:nvPr>
        </p:nvSpPr>
        <p:spPr/>
        <p:txBody>
          <a:bodyPr/>
          <a:lstStyle>
            <a:lvl1pPr>
              <a:defRPr/>
            </a:lvl1pPr>
          </a:lstStyle>
          <a:p>
            <a:pPr>
              <a:defRPr/>
            </a:pPr>
            <a:fld id="{79BC88C3-E1FF-4B8C-8EDF-1FC70FC7BE42}" type="datetime1">
              <a:rPr lang="en-US"/>
              <a:pPr>
                <a:defRPr/>
              </a:pPr>
              <a:t>10/13/22</a:t>
            </a:fld>
            <a:endParaRPr lang="en-US" dirty="0"/>
          </a:p>
        </p:txBody>
      </p:sp>
      <p:sp>
        <p:nvSpPr>
          <p:cNvPr id="5" name="Footer Placeholder 4">
            <a:extLst>
              <a:ext uri="{FF2B5EF4-FFF2-40B4-BE49-F238E27FC236}">
                <a16:creationId xmlns:a16="http://schemas.microsoft.com/office/drawing/2014/main" id="{7B1C8CD2-5D03-4AC9-BB00-86E8DE7D37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55B41B-EB62-473D-BBD5-4ABC722B897D}"/>
              </a:ext>
            </a:extLst>
          </p:cNvPr>
          <p:cNvSpPr>
            <a:spLocks noGrp="1"/>
          </p:cNvSpPr>
          <p:nvPr>
            <p:ph type="sldNum" sz="quarter" idx="12"/>
          </p:nvPr>
        </p:nvSpPr>
        <p:spPr/>
        <p:txBody>
          <a:bodyPr/>
          <a:lstStyle>
            <a:lvl1pPr>
              <a:defRPr/>
            </a:lvl1pPr>
          </a:lstStyle>
          <a:p>
            <a:pPr>
              <a:defRPr/>
            </a:pPr>
            <a:fld id="{75534F59-C3CF-49B8-9BAD-D7288CEF7256}" type="slidenum">
              <a:rPr lang="en-US"/>
              <a:pPr>
                <a:defRPr/>
              </a:pPr>
              <a:t>‹#›</a:t>
            </a:fld>
            <a:endParaRPr lang="en-US" dirty="0"/>
          </a:p>
        </p:txBody>
      </p:sp>
    </p:spTree>
    <p:extLst>
      <p:ext uri="{BB962C8B-B14F-4D97-AF65-F5344CB8AC3E}">
        <p14:creationId xmlns:p14="http://schemas.microsoft.com/office/powerpoint/2010/main" val="334467957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2CEDB7-C524-436E-B96A-DC89A30F161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0C110F0-9808-4D91-B4CA-3FD32592B50F}"/>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927D70A9-02C0-41AA-9267-1D8B6CF5EA74}"/>
              </a:ext>
            </a:extLst>
          </p:cNvPr>
          <p:cNvSpPr>
            <a:spLocks noGrp="1"/>
          </p:cNvSpPr>
          <p:nvPr>
            <p:ph type="dt" sz="half" idx="10"/>
          </p:nvPr>
        </p:nvSpPr>
        <p:spPr/>
        <p:txBody>
          <a:bodyPr/>
          <a:lstStyle>
            <a:lvl1pPr>
              <a:defRPr/>
            </a:lvl1pPr>
          </a:lstStyle>
          <a:p>
            <a:pPr>
              <a:defRPr/>
            </a:pPr>
            <a:fld id="{8B62A6C8-4B7A-43D2-BE16-526F1A40C55A}" type="datetime1">
              <a:rPr lang="en-US"/>
              <a:pPr>
                <a:defRPr/>
              </a:pPr>
              <a:t>10/13/22</a:t>
            </a:fld>
            <a:endParaRPr lang="en-US" dirty="0"/>
          </a:p>
        </p:txBody>
      </p:sp>
      <p:sp>
        <p:nvSpPr>
          <p:cNvPr id="7" name="Footer Placeholder 4">
            <a:extLst>
              <a:ext uri="{FF2B5EF4-FFF2-40B4-BE49-F238E27FC236}">
                <a16:creationId xmlns:a16="http://schemas.microsoft.com/office/drawing/2014/main" id="{D1C41320-EB8A-48A7-8D81-A2650D6B870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7022A3A-0D19-4C5D-A4F3-ED377D1852B0}"/>
              </a:ext>
            </a:extLst>
          </p:cNvPr>
          <p:cNvSpPr>
            <a:spLocks noGrp="1"/>
          </p:cNvSpPr>
          <p:nvPr>
            <p:ph type="sldNum" sz="quarter" idx="12"/>
          </p:nvPr>
        </p:nvSpPr>
        <p:spPr/>
        <p:txBody>
          <a:bodyPr/>
          <a:lstStyle>
            <a:lvl1pPr>
              <a:defRPr/>
            </a:lvl1pPr>
          </a:lstStyle>
          <a:p>
            <a:pPr>
              <a:defRPr/>
            </a:pPr>
            <a:fld id="{B6B39E99-5142-42BF-9BBC-9FBB1DCC0018}" type="slidenum">
              <a:rPr lang="en-US"/>
              <a:pPr>
                <a:defRPr/>
              </a:pPr>
              <a:t>‹#›</a:t>
            </a:fld>
            <a:endParaRPr lang="en-US" dirty="0"/>
          </a:p>
        </p:txBody>
      </p:sp>
    </p:spTree>
    <p:extLst>
      <p:ext uri="{BB962C8B-B14F-4D97-AF65-F5344CB8AC3E}">
        <p14:creationId xmlns:p14="http://schemas.microsoft.com/office/powerpoint/2010/main" val="133126456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B9B21C5-40C4-4347-ABD3-6F3FEC549744}"/>
              </a:ext>
            </a:extLst>
          </p:cNvPr>
          <p:cNvSpPr>
            <a:spLocks noGrp="1"/>
          </p:cNvSpPr>
          <p:nvPr>
            <p:ph type="dt" sz="half" idx="10"/>
          </p:nvPr>
        </p:nvSpPr>
        <p:spPr/>
        <p:txBody>
          <a:bodyPr/>
          <a:lstStyle>
            <a:lvl1pPr>
              <a:defRPr/>
            </a:lvl1pPr>
          </a:lstStyle>
          <a:p>
            <a:pPr>
              <a:defRPr/>
            </a:pPr>
            <a:fld id="{D9738736-131F-4457-9A7D-4269AAFF448A}" type="datetime1">
              <a:rPr lang="en-US"/>
              <a:pPr>
                <a:defRPr/>
              </a:pPr>
              <a:t>10/13/22</a:t>
            </a:fld>
            <a:endParaRPr lang="en-US" dirty="0"/>
          </a:p>
        </p:txBody>
      </p:sp>
      <p:sp>
        <p:nvSpPr>
          <p:cNvPr id="4" name="Footer Placeholder 4">
            <a:extLst>
              <a:ext uri="{FF2B5EF4-FFF2-40B4-BE49-F238E27FC236}">
                <a16:creationId xmlns:a16="http://schemas.microsoft.com/office/drawing/2014/main" id="{EB7E132A-3F72-4CF5-9745-077DDB90995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5195C6A-C19F-45F3-A0B1-D699CB6C293A}"/>
              </a:ext>
            </a:extLst>
          </p:cNvPr>
          <p:cNvSpPr>
            <a:spLocks noGrp="1"/>
          </p:cNvSpPr>
          <p:nvPr>
            <p:ph type="sldNum" sz="quarter" idx="12"/>
          </p:nvPr>
        </p:nvSpPr>
        <p:spPr/>
        <p:txBody>
          <a:bodyPr/>
          <a:lstStyle>
            <a:lvl1pPr>
              <a:defRPr/>
            </a:lvl1pPr>
          </a:lstStyle>
          <a:p>
            <a:pPr>
              <a:defRPr/>
            </a:pPr>
            <a:fld id="{3F268025-2BCD-4779-82A6-89EACEC67932}" type="slidenum">
              <a:rPr lang="en-US"/>
              <a:pPr>
                <a:defRPr/>
              </a:pPr>
              <a:t>‹#›</a:t>
            </a:fld>
            <a:endParaRPr lang="en-US" dirty="0"/>
          </a:p>
        </p:txBody>
      </p:sp>
    </p:spTree>
    <p:extLst>
      <p:ext uri="{BB962C8B-B14F-4D97-AF65-F5344CB8AC3E}">
        <p14:creationId xmlns:p14="http://schemas.microsoft.com/office/powerpoint/2010/main" val="411920675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94CAF1-075B-4E66-BDC0-93C091333108}"/>
              </a:ext>
            </a:extLst>
          </p:cNvPr>
          <p:cNvSpPr>
            <a:spLocks noGrp="1"/>
          </p:cNvSpPr>
          <p:nvPr>
            <p:ph type="dt" sz="half" idx="10"/>
          </p:nvPr>
        </p:nvSpPr>
        <p:spPr/>
        <p:txBody>
          <a:bodyPr/>
          <a:lstStyle>
            <a:lvl1pPr>
              <a:defRPr/>
            </a:lvl1pPr>
          </a:lstStyle>
          <a:p>
            <a:pPr>
              <a:defRPr/>
            </a:pPr>
            <a:fld id="{17CA9359-6989-4940-B889-910ACC695479}" type="datetime1">
              <a:rPr lang="en-US"/>
              <a:pPr>
                <a:defRPr/>
              </a:pPr>
              <a:t>10/13/22</a:t>
            </a:fld>
            <a:endParaRPr lang="en-US" dirty="0"/>
          </a:p>
        </p:txBody>
      </p:sp>
      <p:sp>
        <p:nvSpPr>
          <p:cNvPr id="4" name="Footer Placeholder 4">
            <a:extLst>
              <a:ext uri="{FF2B5EF4-FFF2-40B4-BE49-F238E27FC236}">
                <a16:creationId xmlns:a16="http://schemas.microsoft.com/office/drawing/2014/main" id="{3BD70C19-81E7-4E2D-8676-32099B00AFA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665E1C-C792-43FE-A582-3E6A307F0A19}"/>
              </a:ext>
            </a:extLst>
          </p:cNvPr>
          <p:cNvSpPr>
            <a:spLocks noGrp="1"/>
          </p:cNvSpPr>
          <p:nvPr>
            <p:ph type="sldNum" sz="quarter" idx="12"/>
          </p:nvPr>
        </p:nvSpPr>
        <p:spPr/>
        <p:txBody>
          <a:bodyPr/>
          <a:lstStyle>
            <a:lvl1pPr>
              <a:defRPr/>
            </a:lvl1pPr>
          </a:lstStyle>
          <a:p>
            <a:pPr>
              <a:defRPr/>
            </a:pPr>
            <a:fld id="{80A4A76B-006C-4AAB-B06A-D88445A23E0E}" type="slidenum">
              <a:rPr lang="en-US"/>
              <a:pPr>
                <a:defRPr/>
              </a:pPr>
              <a:t>‹#›</a:t>
            </a:fld>
            <a:endParaRPr lang="en-US" dirty="0"/>
          </a:p>
        </p:txBody>
      </p:sp>
    </p:spTree>
    <p:extLst>
      <p:ext uri="{BB962C8B-B14F-4D97-AF65-F5344CB8AC3E}">
        <p14:creationId xmlns:p14="http://schemas.microsoft.com/office/powerpoint/2010/main" val="15818478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B9A1B1-126D-490B-89AC-C38ACBBDF742}"/>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BE82ACC-D4D8-4805-80B1-58412CC030A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F45AC-4390-4D72-A438-3A7B044B0C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a:extLst>
              <a:ext uri="{FF2B5EF4-FFF2-40B4-BE49-F238E27FC236}">
                <a16:creationId xmlns:a16="http://schemas.microsoft.com/office/drawing/2014/main" id="{623CB094-ED78-4090-B073-31289ABAE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52800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C4FB9B5F-054B-4514-A8B8-5AF5576CBCE3}"/>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9" name="Footer Placeholder 4">
            <a:extLst>
              <a:ext uri="{FF2B5EF4-FFF2-40B4-BE49-F238E27FC236}">
                <a16:creationId xmlns:a16="http://schemas.microsoft.com/office/drawing/2014/main" id="{671541DB-DA61-4513-ADF3-43797C2230A5}"/>
              </a:ext>
            </a:extLst>
          </p:cNvPr>
          <p:cNvSpPr>
            <a:spLocks noGrp="1"/>
          </p:cNvSpPr>
          <p:nvPr>
            <p:ph type="ftr" sz="quarter" idx="11"/>
          </p:nvPr>
        </p:nvSpPr>
        <p:spPr/>
        <p:txBody>
          <a:bodyPr/>
          <a:lstStyle>
            <a:lvl1pPr>
              <a:defRPr/>
            </a:lvl1pPr>
          </a:lstStyle>
          <a:p>
            <a:endParaRPr lang="en-US"/>
          </a:p>
        </p:txBody>
      </p:sp>
      <p:sp>
        <p:nvSpPr>
          <p:cNvPr id="10" name="Slide Number Placeholder 5">
            <a:extLst>
              <a:ext uri="{FF2B5EF4-FFF2-40B4-BE49-F238E27FC236}">
                <a16:creationId xmlns:a16="http://schemas.microsoft.com/office/drawing/2014/main" id="{34596BA1-988A-4B03-B65D-96ACCDCF39C1}"/>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311941593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F2A79D-7B6A-409B-AA75-FDFDE2A087F1}"/>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6" name="Footer Placeholder 4">
            <a:extLst>
              <a:ext uri="{FF2B5EF4-FFF2-40B4-BE49-F238E27FC236}">
                <a16:creationId xmlns:a16="http://schemas.microsoft.com/office/drawing/2014/main" id="{446956BB-D913-4F67-9A1D-4343EF6755D3}"/>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7536A537-FE91-4A49-B46D-267B957E721F}"/>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277529864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F02D188-2409-4285-B820-79265C2676A2}"/>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8" name="Footer Placeholder 4">
            <a:extLst>
              <a:ext uri="{FF2B5EF4-FFF2-40B4-BE49-F238E27FC236}">
                <a16:creationId xmlns:a16="http://schemas.microsoft.com/office/drawing/2014/main" id="{6F2DF9B6-6AC0-4FDA-BD71-DF7D26BF4733}"/>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89BF2E0E-F153-4E7F-A2FC-F63C47BAF81E}"/>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422787796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38014AD-E131-4F95-B630-9A22F1427981}"/>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4" name="Footer Placeholder 4">
            <a:extLst>
              <a:ext uri="{FF2B5EF4-FFF2-40B4-BE49-F238E27FC236}">
                <a16:creationId xmlns:a16="http://schemas.microsoft.com/office/drawing/2014/main" id="{DC5176A9-AA22-4259-B120-4B9CE47DA54C}"/>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D18CC219-5C4C-4B88-B813-D1996C8B176A}"/>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405844606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3F1BAE-218B-46AA-8130-5EBBE0DFA9C0}"/>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815F97A-11E8-4AF7-AB05-8B8251FABA1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a:extLst>
              <a:ext uri="{FF2B5EF4-FFF2-40B4-BE49-F238E27FC236}">
                <a16:creationId xmlns:a16="http://schemas.microsoft.com/office/drawing/2014/main" id="{92E6C3AD-EFF0-4450-BAEB-90BF0F5A1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52800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6">
            <a:extLst>
              <a:ext uri="{FF2B5EF4-FFF2-40B4-BE49-F238E27FC236}">
                <a16:creationId xmlns:a16="http://schemas.microsoft.com/office/drawing/2014/main" id="{E0C387CD-AC25-44DD-9BF7-E48FA6D57073}"/>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6" name="Footer Placeholder 7">
            <a:extLst>
              <a:ext uri="{FF2B5EF4-FFF2-40B4-BE49-F238E27FC236}">
                <a16:creationId xmlns:a16="http://schemas.microsoft.com/office/drawing/2014/main" id="{D72D4604-A968-418F-B965-BDDDA219073C}"/>
              </a:ext>
            </a:extLst>
          </p:cNvPr>
          <p:cNvSpPr>
            <a:spLocks noGrp="1"/>
          </p:cNvSpPr>
          <p:nvPr>
            <p:ph type="ftr" sz="quarter" idx="11"/>
          </p:nvPr>
        </p:nvSpPr>
        <p:spPr/>
        <p:txBody>
          <a:bodyPr/>
          <a:lstStyle>
            <a:lvl1pPr>
              <a:defRPr>
                <a:solidFill>
                  <a:srgbClr val="FFFFFF"/>
                </a:solidFill>
              </a:defRPr>
            </a:lvl1pPr>
          </a:lstStyle>
          <a:p>
            <a:endParaRPr lang="en-US"/>
          </a:p>
        </p:txBody>
      </p:sp>
      <p:sp>
        <p:nvSpPr>
          <p:cNvPr id="7" name="Slide Number Placeholder 8">
            <a:extLst>
              <a:ext uri="{FF2B5EF4-FFF2-40B4-BE49-F238E27FC236}">
                <a16:creationId xmlns:a16="http://schemas.microsoft.com/office/drawing/2014/main" id="{FAE6C1F5-C027-40CE-B38D-5F9AEFE3A55C}"/>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171111369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7E3282-A9DE-49B4-B46D-FF128CB5DF9F}"/>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70EF4EC-7F9F-4248-B9F8-FC72B4E0F054}"/>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4510BE2-AB01-4BFA-981F-6529E98EC8E5}"/>
              </a:ext>
            </a:extLst>
          </p:cNvPr>
          <p:cNvSpPr>
            <a:spLocks noGrp="1"/>
          </p:cNvSpPr>
          <p:nvPr>
            <p:ph type="dt" sz="half" idx="10"/>
          </p:nvPr>
        </p:nvSpPr>
        <p:spPr>
          <a:xfrm>
            <a:off x="465138" y="6459538"/>
            <a:ext cx="2619375" cy="365125"/>
          </a:xfrm>
        </p:spPr>
        <p:txBody>
          <a:bodyPr/>
          <a:lstStyle>
            <a:lvl1pPr algn="l">
              <a:defRPr/>
            </a:lvl1pPr>
          </a:lstStyle>
          <a:p>
            <a:fld id="{7E136B30-EB87-4E84-9CCE-28B0A01DCFFB}" type="datetimeFigureOut">
              <a:rPr lang="en-US" smtClean="0"/>
              <a:t>10/13/22</a:t>
            </a:fld>
            <a:endParaRPr lang="en-US"/>
          </a:p>
        </p:txBody>
      </p:sp>
      <p:sp>
        <p:nvSpPr>
          <p:cNvPr id="8" name="Footer Placeholder 5">
            <a:extLst>
              <a:ext uri="{FF2B5EF4-FFF2-40B4-BE49-F238E27FC236}">
                <a16:creationId xmlns:a16="http://schemas.microsoft.com/office/drawing/2014/main" id="{8AD72FA6-5DAC-442B-B626-2103C1D50E38}"/>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endParaRPr lang="en-US"/>
          </a:p>
        </p:txBody>
      </p:sp>
      <p:sp>
        <p:nvSpPr>
          <p:cNvPr id="9" name="Slide Number Placeholder 6">
            <a:extLst>
              <a:ext uri="{FF2B5EF4-FFF2-40B4-BE49-F238E27FC236}">
                <a16:creationId xmlns:a16="http://schemas.microsoft.com/office/drawing/2014/main" id="{0091E346-C620-4998-9D61-2C181A73D81D}"/>
              </a:ext>
            </a:extLst>
          </p:cNvPr>
          <p:cNvSpPr>
            <a:spLocks noGrp="1"/>
          </p:cNvSpPr>
          <p:nvPr>
            <p:ph type="sldNum" sz="quarter" idx="12"/>
          </p:nvPr>
        </p:nvSpPr>
        <p:spPr/>
        <p:txBody>
          <a:bodyPr/>
          <a:lstStyle>
            <a:lvl1pPr>
              <a:defRPr>
                <a:solidFill>
                  <a:schemeClr val="tx2"/>
                </a:solidFill>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405960378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1CF484-5BC6-4F15-AF78-9975EF215497}"/>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0A44332-3483-49BC-B54C-05A3EBB760EC}"/>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4EE6289-B779-4702-B399-B9A4773177EB}"/>
              </a:ext>
            </a:extLst>
          </p:cNvPr>
          <p:cNvSpPr>
            <a:spLocks noGrp="1"/>
          </p:cNvSpPr>
          <p:nvPr>
            <p:ph type="dt" sz="half" idx="10"/>
          </p:nvPr>
        </p:nvSpPr>
        <p:spPr/>
        <p:txBody>
          <a:bodyPr/>
          <a:lstStyle>
            <a:lvl1pPr>
              <a:defRPr/>
            </a:lvl1pPr>
          </a:lstStyle>
          <a:p>
            <a:fld id="{7E136B30-EB87-4E84-9CCE-28B0A01DCFFB}" type="datetimeFigureOut">
              <a:rPr lang="en-US" smtClean="0"/>
              <a:t>10/13/22</a:t>
            </a:fld>
            <a:endParaRPr lang="en-US"/>
          </a:p>
        </p:txBody>
      </p:sp>
      <p:sp>
        <p:nvSpPr>
          <p:cNvPr id="8" name="Footer Placeholder 5">
            <a:extLst>
              <a:ext uri="{FF2B5EF4-FFF2-40B4-BE49-F238E27FC236}">
                <a16:creationId xmlns:a16="http://schemas.microsoft.com/office/drawing/2014/main" id="{A469CBD2-24A2-4141-9A96-FB054C25C86C}"/>
              </a:ext>
            </a:extLst>
          </p:cNvPr>
          <p:cNvSpPr>
            <a:spLocks noGrp="1"/>
          </p:cNvSpPr>
          <p:nvPr>
            <p:ph type="ftr" sz="quarter" idx="11"/>
          </p:nvPr>
        </p:nvSpPr>
        <p:spPr/>
        <p:txBody>
          <a:bodyPr/>
          <a:lstStyle>
            <a:lvl1pPr>
              <a:defRPr/>
            </a:lvl1pPr>
          </a:lstStyle>
          <a:p>
            <a:endParaRPr lang="en-US"/>
          </a:p>
        </p:txBody>
      </p:sp>
      <p:sp>
        <p:nvSpPr>
          <p:cNvPr id="9" name="Slide Number Placeholder 6">
            <a:extLst>
              <a:ext uri="{FF2B5EF4-FFF2-40B4-BE49-F238E27FC236}">
                <a16:creationId xmlns:a16="http://schemas.microsoft.com/office/drawing/2014/main" id="{65F14998-7A57-4D69-ABA3-A05571984FEA}"/>
              </a:ext>
            </a:extLst>
          </p:cNvPr>
          <p:cNvSpPr>
            <a:spLocks noGrp="1"/>
          </p:cNvSpPr>
          <p:nvPr>
            <p:ph type="sldNum" sz="quarter" idx="12"/>
          </p:nvPr>
        </p:nvSpPr>
        <p:spPr/>
        <p:txBody>
          <a:bodyPr/>
          <a:lstStyle>
            <a:lvl1pPr>
              <a:defRPr/>
            </a:lvl1pPr>
          </a:lstStyle>
          <a:p>
            <a:fld id="{D94759C4-4CFA-4EED-827F-3D67C7BDA29E}" type="slidenum">
              <a:rPr lang="en-US" smtClean="0"/>
              <a:t>‹#›</a:t>
            </a:fld>
            <a:endParaRPr lang="en-US"/>
          </a:p>
        </p:txBody>
      </p:sp>
    </p:spTree>
    <p:extLst>
      <p:ext uri="{BB962C8B-B14F-4D97-AF65-F5344CB8AC3E}">
        <p14:creationId xmlns:p14="http://schemas.microsoft.com/office/powerpoint/2010/main" val="124121921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758F26-CF82-4F87-AFEC-A773F4593E0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64EAE272-7061-4617-8641-97E5E38F84AA}"/>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32363225-E5A2-4EF1-979F-58A81BAAF907}"/>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867E5D00-71CF-41D3-A05D-46D1BCC59D9A}"/>
              </a:ext>
            </a:extLst>
          </p:cNvPr>
          <p:cNvSpPr>
            <a:spLocks noGrp="1" noChangeArrowheads="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22FF7DF-DC30-42F2-9122-783F0FC6D322}"/>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fld id="{7E136B30-EB87-4E84-9CCE-28B0A01DCFFB}" type="datetimeFigureOut">
              <a:rPr lang="en-US" smtClean="0"/>
              <a:t>10/13/22</a:t>
            </a:fld>
            <a:endParaRPr lang="en-US"/>
          </a:p>
        </p:txBody>
      </p:sp>
      <p:sp>
        <p:nvSpPr>
          <p:cNvPr id="5" name="Footer Placeholder 4">
            <a:extLst>
              <a:ext uri="{FF2B5EF4-FFF2-40B4-BE49-F238E27FC236}">
                <a16:creationId xmlns:a16="http://schemas.microsoft.com/office/drawing/2014/main" id="{CEA74840-8723-43E2-9642-DFE061682B32}"/>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endParaRPr lang="en-US"/>
          </a:p>
        </p:txBody>
      </p:sp>
      <p:sp>
        <p:nvSpPr>
          <p:cNvPr id="6" name="Slide Number Placeholder 5">
            <a:extLst>
              <a:ext uri="{FF2B5EF4-FFF2-40B4-BE49-F238E27FC236}">
                <a16:creationId xmlns:a16="http://schemas.microsoft.com/office/drawing/2014/main" id="{DF9916A0-848A-4CE6-8D33-7530CDEA8328}"/>
              </a:ext>
            </a:extLst>
          </p:cNvPr>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fld id="{D94759C4-4CFA-4EED-827F-3D67C7BDA29E}" type="slidenum">
              <a:rPr lang="en-US" smtClean="0"/>
              <a:t>‹#›</a:t>
            </a:fld>
            <a:endParaRPr lang="en-US"/>
          </a:p>
        </p:txBody>
      </p:sp>
      <p:cxnSp>
        <p:nvCxnSpPr>
          <p:cNvPr id="10" name="Straight Connector 9">
            <a:extLst>
              <a:ext uri="{FF2B5EF4-FFF2-40B4-BE49-F238E27FC236}">
                <a16:creationId xmlns:a16="http://schemas.microsoft.com/office/drawing/2014/main" id="{8311504E-08D5-4919-857E-9845E4FAAEBC}"/>
              </a:ext>
            </a:extLst>
          </p:cNvPr>
          <p:cNvCxnSpPr/>
          <p:nvPr/>
        </p:nvCxnSpPr>
        <p:spPr>
          <a:xfrm>
            <a:off x="1193800" y="1738313"/>
            <a:ext cx="9966325"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1034" name="Picture 10">
            <a:extLst>
              <a:ext uri="{FF2B5EF4-FFF2-40B4-BE49-F238E27FC236}">
                <a16:creationId xmlns:a16="http://schemas.microsoft.com/office/drawing/2014/main" id="{DB4BD314-3B22-48D3-A354-AFC20CA8D4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2950" y="52800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36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xStyles>
    <p:title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9B4A51-E4DE-4C9F-BBD5-3201BE3B7726}"/>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F95B20E-C5A7-4A4A-AD88-A3458F1BC74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667A34D0-D402-4912-A698-5769311CC684}"/>
              </a:ext>
            </a:extLst>
          </p:cNvPr>
          <p:cNvSpPr>
            <a:spLocks noGrp="1"/>
          </p:cNvSpPr>
          <p:nvPr>
            <p:ph type="title"/>
          </p:nvPr>
        </p:nvSpPr>
        <p:spPr>
          <a:xfrm>
            <a:off x="1096963" y="287338"/>
            <a:ext cx="10058400" cy="98583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CC3E503E-582B-4E92-8705-018A50EADDF0}"/>
              </a:ext>
            </a:extLst>
          </p:cNvPr>
          <p:cNvSpPr>
            <a:spLocks noGrp="1" noChangeArrowheads="1"/>
          </p:cNvSpPr>
          <p:nvPr>
            <p:ph type="body" idx="1"/>
          </p:nvPr>
        </p:nvSpPr>
        <p:spPr bwMode="auto">
          <a:xfrm>
            <a:off x="1096963" y="1549400"/>
            <a:ext cx="10058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05396D8-C433-4A90-B7C3-57FC4210E83C}"/>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FFFFFF"/>
                </a:solidFill>
                <a:latin typeface="+mn-lt"/>
              </a:defRPr>
            </a:lvl1pPr>
          </a:lstStyle>
          <a:p>
            <a:pPr>
              <a:defRPr/>
            </a:pPr>
            <a:fld id="{2CDF846C-1C87-4090-B06E-C0D924216888}" type="datetime1">
              <a:rPr lang="en-US"/>
              <a:pPr>
                <a:defRPr/>
              </a:pPr>
              <a:t>10/13/22</a:t>
            </a:fld>
            <a:endParaRPr lang="en-US" dirty="0"/>
          </a:p>
        </p:txBody>
      </p:sp>
      <p:sp>
        <p:nvSpPr>
          <p:cNvPr id="5" name="Footer Placeholder 4">
            <a:extLst>
              <a:ext uri="{FF2B5EF4-FFF2-40B4-BE49-F238E27FC236}">
                <a16:creationId xmlns:a16="http://schemas.microsoft.com/office/drawing/2014/main" id="{44B3E1C3-E6EA-4F24-BC7E-805F5B599EEA}"/>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E75322-E40A-4967-AA99-CEC2B4CF29B9}"/>
              </a:ext>
            </a:extLst>
          </p:cNvPr>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FFFFFF"/>
                </a:solidFill>
                <a:latin typeface="+mn-lt"/>
              </a:defRPr>
            </a:lvl1pPr>
          </a:lstStyle>
          <a:p>
            <a:pPr>
              <a:defRPr/>
            </a:pPr>
            <a:fld id="{833C22F1-C614-4FF4-B842-B3C17E734DD0}" type="slidenum">
              <a:rPr lang="en-US"/>
              <a:pPr>
                <a:defRPr/>
              </a:pPr>
              <a:t>‹#›</a:t>
            </a:fld>
            <a:endParaRPr lang="en-US" dirty="0"/>
          </a:p>
        </p:txBody>
      </p:sp>
      <p:cxnSp>
        <p:nvCxnSpPr>
          <p:cNvPr id="10" name="Straight Connector 9">
            <a:extLst>
              <a:ext uri="{FF2B5EF4-FFF2-40B4-BE49-F238E27FC236}">
                <a16:creationId xmlns:a16="http://schemas.microsoft.com/office/drawing/2014/main" id="{EC567AFC-0A33-4D8B-A656-E74553724B32}"/>
              </a:ext>
            </a:extLst>
          </p:cNvPr>
          <p:cNvCxnSpPr/>
          <p:nvPr/>
        </p:nvCxnSpPr>
        <p:spPr>
          <a:xfrm>
            <a:off x="1193800" y="1284288"/>
            <a:ext cx="9966325"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1034" name="Picture 10">
            <a:extLst>
              <a:ext uri="{FF2B5EF4-FFF2-40B4-BE49-F238E27FC236}">
                <a16:creationId xmlns:a16="http://schemas.microsoft.com/office/drawing/2014/main" id="{45829E02-76C8-4271-8F9A-9F70293184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82950" y="5280025"/>
            <a:ext cx="5626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82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hf sldNum="0" hdr="0" ftr="0" dt="0"/>
  <p:txStyles>
    <p:title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phenpsa.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8F7F-7D60-6299-4FA3-C3B4EB9998B5}"/>
              </a:ext>
            </a:extLst>
          </p:cNvPr>
          <p:cNvSpPr>
            <a:spLocks noGrp="1"/>
          </p:cNvSpPr>
          <p:nvPr>
            <p:ph type="title"/>
          </p:nvPr>
        </p:nvSpPr>
        <p:spPr/>
        <p:txBody>
          <a:bodyPr/>
          <a:lstStyle/>
          <a:p>
            <a:pPr algn="ctr"/>
            <a:r>
              <a:rPr lang="en-US" b="1" dirty="0"/>
              <a:t>BBC Health and Wellness Virtual Conference</a:t>
            </a:r>
          </a:p>
        </p:txBody>
      </p:sp>
      <p:sp>
        <p:nvSpPr>
          <p:cNvPr id="3" name="Content Placeholder 2">
            <a:extLst>
              <a:ext uri="{FF2B5EF4-FFF2-40B4-BE49-F238E27FC236}">
                <a16:creationId xmlns:a16="http://schemas.microsoft.com/office/drawing/2014/main" id="{06BF19CF-AC5E-66F1-1D54-1D7B104EF07D}"/>
              </a:ext>
            </a:extLst>
          </p:cNvPr>
          <p:cNvSpPr>
            <a:spLocks noGrp="1"/>
          </p:cNvSpPr>
          <p:nvPr>
            <p:ph idx="1"/>
          </p:nvPr>
        </p:nvSpPr>
        <p:spPr/>
        <p:txBody>
          <a:bodyPr/>
          <a:lstStyle/>
          <a:p>
            <a:pPr algn="ctr"/>
            <a:r>
              <a:rPr lang="en-US" sz="3600" b="1" dirty="0"/>
              <a:t>Prostate Cancer Early Detection Screening for African American Men – COVID-19 IMPACT</a:t>
            </a:r>
          </a:p>
          <a:p>
            <a:pPr algn="ctr"/>
            <a:r>
              <a:rPr lang="en-US" sz="2800" b="1" dirty="0"/>
              <a:t>Rev. Dr. Darrell Keith White Senior Pastor</a:t>
            </a:r>
          </a:p>
          <a:p>
            <a:pPr algn="ctr"/>
            <a:r>
              <a:rPr lang="en-US" sz="2800" b="1" dirty="0"/>
              <a:t>October 17,2022</a:t>
            </a:r>
          </a:p>
          <a:p>
            <a:pPr algn="ctr"/>
            <a:r>
              <a:rPr lang="en-US" sz="2800" b="1" dirty="0"/>
              <a:t>Artie L. Shelton, MD COL (ret) US ARMY</a:t>
            </a:r>
          </a:p>
          <a:p>
            <a:pPr algn="ctr"/>
            <a:r>
              <a:rPr lang="en-US" sz="2800" b="1" dirty="0"/>
              <a:t>PHEN Survivor Network Regional Coordinator</a:t>
            </a:r>
          </a:p>
          <a:p>
            <a:pPr algn="ctr"/>
            <a:endParaRPr lang="en-US" sz="2800" dirty="0"/>
          </a:p>
        </p:txBody>
      </p:sp>
    </p:spTree>
    <p:extLst>
      <p:ext uri="{BB962C8B-B14F-4D97-AF65-F5344CB8AC3E}">
        <p14:creationId xmlns:p14="http://schemas.microsoft.com/office/powerpoint/2010/main" val="274419959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p:txBody>
          <a:bodyPr>
            <a:normAutofit fontScale="90000"/>
          </a:bodyPr>
          <a:lstStyle/>
          <a:p>
            <a:br>
              <a:rPr lang="en-US" b="0" i="0" u="none" strike="noStrike" dirty="0">
                <a:effectLst/>
                <a:latin typeface="Lora" pitchFamily="2" charset="77"/>
              </a:rPr>
            </a:br>
            <a:br>
              <a:rPr lang="en-US" b="0" i="0" u="none" strike="noStrike" dirty="0">
                <a:effectLst/>
                <a:latin typeface="Lora" pitchFamily="2" charset="77"/>
              </a:rPr>
            </a:br>
            <a:br>
              <a:rPr lang="en-US" b="0" i="0" u="none" strike="noStrike" dirty="0">
                <a:effectLst/>
                <a:latin typeface="Lora" pitchFamily="2" charset="77"/>
              </a:rPr>
            </a:br>
            <a:r>
              <a:rPr lang="en-US" i="0" u="none" strike="noStrike" dirty="0">
                <a:effectLst/>
                <a:latin typeface="Arial" panose="020B0604020202020204" pitchFamily="34" charset="0"/>
                <a:cs typeface="Arial" panose="020B0604020202020204" pitchFamily="34" charset="0"/>
              </a:rPr>
              <a:t>What is a PSA Test?</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631003" y="1365031"/>
            <a:ext cx="6884221" cy="4016484"/>
          </a:xfrm>
          <a:prstGeom prst="rect">
            <a:avLst/>
          </a:prstGeom>
          <a:noFill/>
        </p:spPr>
        <p:txBody>
          <a:bodyPr wrap="square" rtlCol="0">
            <a:spAutoFit/>
          </a:bodyPr>
          <a:lstStyle/>
          <a:p>
            <a:pPr marL="285750" indent="-285750" algn="l" fontAlgn="base">
              <a:spcAft>
                <a:spcPts val="60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Prostate-specific antigen (PSA) is a protein produced by normal, as well as cancerous cells of the prostate. </a:t>
            </a:r>
          </a:p>
          <a:p>
            <a:pPr marL="285750" indent="-285750" algn="l" fontAlgn="base">
              <a:spcAft>
                <a:spcPts val="60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PSA test was approved by the FDA to monitor the prostate cancer growth but is also used for early detection.</a:t>
            </a:r>
          </a:p>
          <a:p>
            <a:pPr marL="285750" indent="-285750" algn="l" fontAlgn="base">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 </a:t>
            </a:r>
            <a:r>
              <a:rPr lang="en-US" sz="2000" b="0" i="0" u="none" strike="noStrike" dirty="0">
                <a:solidFill>
                  <a:srgbClr val="000000"/>
                </a:solidFill>
                <a:effectLst/>
                <a:latin typeface="Arial" panose="020B0604020202020204" pitchFamily="34" charset="0"/>
                <a:cs typeface="Arial" panose="020B0604020202020204" pitchFamily="34" charset="0"/>
              </a:rPr>
              <a:t>PSA test requires that your blood to be drawn and sent to a laboratory for measurements. </a:t>
            </a:r>
          </a:p>
          <a:p>
            <a:pPr marL="285750" indent="-285750" algn="l" fontAlgn="base">
              <a:spcAft>
                <a:spcPts val="60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PSA is not just elevated in men with prostate cancer, it is also found in men with benign (not cancerous) problems. An example of which is benign prostate hyperplasia (BPH) (enlargement of the prostate). There is no evidence suggesting that BPH leads to prostate cancer.</a:t>
            </a:r>
          </a:p>
        </p:txBody>
      </p:sp>
      <p:pic>
        <p:nvPicPr>
          <p:cNvPr id="10242" name="Picture 2">
            <a:extLst>
              <a:ext uri="{FF2B5EF4-FFF2-40B4-BE49-F238E27FC236}">
                <a16:creationId xmlns:a16="http://schemas.microsoft.com/office/drawing/2014/main" id="{13DD58B3-2031-9C2A-366E-5FF02030C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856" y="1685760"/>
            <a:ext cx="3962016" cy="277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4222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p:txBody>
          <a:bodyPr>
            <a:normAutofit fontScale="90000"/>
          </a:bodyPr>
          <a:lstStyle/>
          <a:p>
            <a:br>
              <a:rPr lang="en-US" b="0" i="0" u="none" strike="noStrike" dirty="0">
                <a:effectLst/>
                <a:latin typeface="Lora" pitchFamily="2" charset="77"/>
              </a:rPr>
            </a:br>
            <a:br>
              <a:rPr lang="en-US" b="0" i="0" u="none" strike="noStrike" dirty="0">
                <a:effectLst/>
                <a:latin typeface="Lora" pitchFamily="2" charset="77"/>
              </a:rPr>
            </a:br>
            <a:br>
              <a:rPr lang="en-US" i="0" u="none" strike="noStrike" dirty="0">
                <a:effectLst/>
                <a:latin typeface="Arial" panose="020B0604020202020204" pitchFamily="34" charset="0"/>
                <a:cs typeface="Arial" panose="020B0604020202020204" pitchFamily="34" charset="0"/>
              </a:rPr>
            </a:br>
            <a:r>
              <a:rPr lang="en-US" i="0" u="none" strike="noStrike" dirty="0">
                <a:effectLst/>
                <a:latin typeface="Arial" panose="020B0604020202020204" pitchFamily="34" charset="0"/>
                <a:cs typeface="Arial" panose="020B0604020202020204" pitchFamily="34" charset="0"/>
              </a:rPr>
              <a:t>Digital Rectal Exam (DRE)</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196428" y="1450682"/>
            <a:ext cx="7357312" cy="2492990"/>
          </a:xfrm>
          <a:prstGeom prst="rect">
            <a:avLst/>
          </a:prstGeom>
          <a:noFill/>
        </p:spPr>
        <p:txBody>
          <a:bodyPr wrap="square" rtlCol="0">
            <a:spAutoFit/>
          </a:bodyPr>
          <a:lstStyle/>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ase"/>
            <a:endParaRPr lang="en-US" sz="2000" dirty="0">
              <a:solidFill>
                <a:srgbClr val="000000"/>
              </a:solidFill>
              <a:latin typeface="Arial" panose="020B0604020202020204" pitchFamily="34" charset="0"/>
              <a:cs typeface="Arial" panose="020B0604020202020204" pitchFamily="34" charset="0"/>
            </a:endParaRP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ase"/>
            <a:r>
              <a:rPr lang="en-US" sz="2400" b="0" i="0" u="none" strike="noStrike" dirty="0">
                <a:solidFill>
                  <a:srgbClr val="000000"/>
                </a:solidFill>
                <a:effectLst/>
                <a:latin typeface="Arial" panose="020B0604020202020204" pitchFamily="34" charset="0"/>
                <a:cs typeface="Arial" panose="020B0604020202020204" pitchFamily="34" charset="0"/>
              </a:rPr>
              <a:t>Doctors examine the prostate by inserting a lubricated-gloved finger into the rectum to feel for irregularities in the prostate. This examination is called the digital rectal examination (DRE).</a:t>
            </a:r>
          </a:p>
        </p:txBody>
      </p:sp>
      <p:pic>
        <p:nvPicPr>
          <p:cNvPr id="12290" name="Picture 2">
            <a:extLst>
              <a:ext uri="{FF2B5EF4-FFF2-40B4-BE49-F238E27FC236}">
                <a16:creationId xmlns:a16="http://schemas.microsoft.com/office/drawing/2014/main" id="{DAB4579F-1C13-7A85-EE2B-BF6B597F5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291" y="1667703"/>
            <a:ext cx="4947281" cy="389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9288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4056" y="283973"/>
            <a:ext cx="12177944" cy="986020"/>
          </a:xfrm>
        </p:spPr>
        <p:txBody>
          <a:bodyPr>
            <a:noAutofit/>
          </a:bodyPr>
          <a:lstStyle/>
          <a:p>
            <a:br>
              <a:rPr lang="en-US" sz="4400" b="0" i="0" u="none" strike="noStrike" dirty="0">
                <a:effectLst/>
                <a:latin typeface="Arial" panose="020B0604020202020204" pitchFamily="34" charset="0"/>
                <a:cs typeface="Arial" panose="020B0604020202020204" pitchFamily="34" charset="0"/>
              </a:rPr>
            </a:br>
            <a:br>
              <a:rPr lang="en-US" sz="4400" b="0" i="0" u="none" strike="noStrike" dirty="0">
                <a:effectLst/>
                <a:latin typeface="Arial" panose="020B0604020202020204" pitchFamily="34" charset="0"/>
                <a:cs typeface="Arial" panose="020B0604020202020204" pitchFamily="34" charset="0"/>
              </a:rPr>
            </a:br>
            <a:br>
              <a:rPr lang="en-US" sz="4400" i="0" u="none" strike="noStrike" dirty="0">
                <a:effectLst/>
                <a:latin typeface="Arial" panose="020B0604020202020204" pitchFamily="34" charset="0"/>
                <a:cs typeface="Arial" panose="020B0604020202020204" pitchFamily="34" charset="0"/>
              </a:rPr>
            </a:br>
            <a:r>
              <a:rPr lang="en-US" sz="4400" i="0" u="none" strike="noStrike" dirty="0">
                <a:effectLst/>
                <a:latin typeface="Arial" panose="020B0604020202020204" pitchFamily="34" charset="0"/>
                <a:cs typeface="Arial" panose="020B0604020202020204" pitchFamily="34" charset="0"/>
              </a:rPr>
              <a:t>Why Should Black Men Be Especially Interested In Early Detection Screening?</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687468" y="1269993"/>
            <a:ext cx="8092965" cy="4401205"/>
          </a:xfrm>
          <a:prstGeom prst="rect">
            <a:avLst/>
          </a:prstGeom>
          <a:noFill/>
        </p:spPr>
        <p:txBody>
          <a:bodyPr wrap="square" rtlCol="0">
            <a:spAutoFit/>
          </a:bodyPr>
          <a:lstStyle/>
          <a:p>
            <a:pPr marL="285750" indent="-285750" algn="l" fontAlgn="base">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Prostate cancer is the leading cause of cancer among Black men.</a:t>
            </a: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All African American/Black men are at high-risk of being diagnosed with and dying from prostate cancer. </a:t>
            </a:r>
          </a:p>
          <a:p>
            <a:pPr algn="l" fontAlgn="base"/>
            <a:endParaRPr lang="en-US" sz="2000" dirty="0">
              <a:solidFill>
                <a:srgbClr val="000000"/>
              </a:solidFill>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Black men are diagnosed at a rate 77% higher than white men and die at a 120% higher rate – This is the largest racial disparity for any type of major cancer for men or women.</a:t>
            </a: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Prostate cancer can be curable if detected early.</a:t>
            </a: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Prostate cancer 10-year survival rate when detected early is more than 95% compared to 35% when detected late.</a:t>
            </a:r>
          </a:p>
        </p:txBody>
      </p:sp>
      <p:pic>
        <p:nvPicPr>
          <p:cNvPr id="14338" name="Picture 2">
            <a:extLst>
              <a:ext uri="{FF2B5EF4-FFF2-40B4-BE49-F238E27FC236}">
                <a16:creationId xmlns:a16="http://schemas.microsoft.com/office/drawing/2014/main" id="{ED6117A8-B638-5778-FB24-92F4E57DC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15" y="1588810"/>
            <a:ext cx="2343686" cy="368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0380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3F10-5964-68C4-066B-DCA65C3D8AF6}"/>
              </a:ext>
            </a:extLst>
          </p:cNvPr>
          <p:cNvSpPr>
            <a:spLocks noGrp="1"/>
          </p:cNvSpPr>
          <p:nvPr>
            <p:ph type="title"/>
          </p:nvPr>
        </p:nvSpPr>
        <p:spPr/>
        <p:txBody>
          <a:bodyPr/>
          <a:lstStyle/>
          <a:p>
            <a:pPr algn="ctr"/>
            <a:r>
              <a:rPr lang="en-US" b="1" dirty="0"/>
              <a:t>Long COVID-19/ Post COVID/Chronic COVID/Long Haul COVID</a:t>
            </a:r>
          </a:p>
        </p:txBody>
      </p:sp>
      <p:sp>
        <p:nvSpPr>
          <p:cNvPr id="3" name="Content Placeholder 2">
            <a:extLst>
              <a:ext uri="{FF2B5EF4-FFF2-40B4-BE49-F238E27FC236}">
                <a16:creationId xmlns:a16="http://schemas.microsoft.com/office/drawing/2014/main" id="{E367C595-7D56-305A-0CB0-81482E5EF3C5}"/>
              </a:ext>
            </a:extLst>
          </p:cNvPr>
          <p:cNvSpPr>
            <a:spLocks noGrp="1"/>
          </p:cNvSpPr>
          <p:nvPr>
            <p:ph idx="1"/>
          </p:nvPr>
        </p:nvSpPr>
        <p:spPr/>
        <p:txBody>
          <a:bodyPr/>
          <a:lstStyle/>
          <a:p>
            <a:pPr>
              <a:buFont typeface="Wingdings" pitchFamily="2" charset="2"/>
              <a:buChar char="Ø"/>
            </a:pPr>
            <a:r>
              <a:rPr lang="en-US" sz="2800" dirty="0"/>
              <a:t>Most common in people who had severe COVID-19 illness; but also in people with mild illness or no symptoms from COVID-19</a:t>
            </a:r>
          </a:p>
          <a:p>
            <a:pPr>
              <a:buFont typeface="Wingdings" pitchFamily="2" charset="2"/>
              <a:buChar char="Ø"/>
            </a:pPr>
            <a:r>
              <a:rPr lang="en-US" sz="2800" dirty="0"/>
              <a:t>Unvaccinated COVID-19 individual who become infected may be at higher risk of developing post COVID conditions (some may not have tested COVID positive)</a:t>
            </a:r>
          </a:p>
          <a:p>
            <a:pPr>
              <a:buFont typeface="Wingdings" pitchFamily="2" charset="2"/>
              <a:buChar char="Ø"/>
            </a:pPr>
            <a:r>
              <a:rPr lang="en-US" sz="2800" dirty="0"/>
              <a:t>Symptoms: Respiratory, neurological, digestive, joint/muscle pain</a:t>
            </a:r>
          </a:p>
          <a:p>
            <a:pPr>
              <a:buFont typeface="Wingdings" pitchFamily="2" charset="2"/>
              <a:buChar char="Ø"/>
            </a:pPr>
            <a:r>
              <a:rPr lang="en-US" sz="2800" dirty="0"/>
              <a:t>Key: July 2021 Post COVID is considered a disability under the American with Disabilities Act (ADA)</a:t>
            </a:r>
          </a:p>
        </p:txBody>
      </p:sp>
    </p:spTree>
    <p:extLst>
      <p:ext uri="{BB962C8B-B14F-4D97-AF65-F5344CB8AC3E}">
        <p14:creationId xmlns:p14="http://schemas.microsoft.com/office/powerpoint/2010/main" val="605540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145-582E-C44F-6C22-2048516532CF}"/>
              </a:ext>
            </a:extLst>
          </p:cNvPr>
          <p:cNvSpPr>
            <a:spLocks noGrp="1"/>
          </p:cNvSpPr>
          <p:nvPr>
            <p:ph type="title"/>
          </p:nvPr>
        </p:nvSpPr>
        <p:spPr/>
        <p:txBody>
          <a:bodyPr/>
          <a:lstStyle/>
          <a:p>
            <a:pPr algn="ctr"/>
            <a:r>
              <a:rPr lang="en-US" dirty="0"/>
              <a:t>Health Inequities</a:t>
            </a:r>
          </a:p>
        </p:txBody>
      </p:sp>
      <p:sp>
        <p:nvSpPr>
          <p:cNvPr id="3" name="Content Placeholder 2">
            <a:extLst>
              <a:ext uri="{FF2B5EF4-FFF2-40B4-BE49-F238E27FC236}">
                <a16:creationId xmlns:a16="http://schemas.microsoft.com/office/drawing/2014/main" id="{53C8CF2B-7B1F-AA62-C45F-677BF9CF8CCB}"/>
              </a:ext>
            </a:extLst>
          </p:cNvPr>
          <p:cNvSpPr>
            <a:spLocks noGrp="1"/>
          </p:cNvSpPr>
          <p:nvPr>
            <p:ph idx="1"/>
          </p:nvPr>
        </p:nvSpPr>
        <p:spPr/>
        <p:txBody>
          <a:bodyPr/>
          <a:lstStyle/>
          <a:p>
            <a:pPr algn="ctr">
              <a:buFont typeface="Wingdings" pitchFamily="2" charset="2"/>
              <a:buChar char="Ø"/>
            </a:pPr>
            <a:r>
              <a:rPr lang="en-US" sz="3200" dirty="0"/>
              <a:t>Health inequities may put some people from racial or ethnic minority groups and some people with disabilities at greater risk from getting COVID-19 and developing post COVID conditions</a:t>
            </a:r>
          </a:p>
        </p:txBody>
      </p:sp>
    </p:spTree>
    <p:extLst>
      <p:ext uri="{BB962C8B-B14F-4D97-AF65-F5344CB8AC3E}">
        <p14:creationId xmlns:p14="http://schemas.microsoft.com/office/powerpoint/2010/main" val="206718626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066800" y="283973"/>
            <a:ext cx="10058400" cy="986020"/>
          </a:xfrm>
        </p:spPr>
        <p:txBody>
          <a:bodyPr>
            <a:normAutofit fontScale="90000"/>
          </a:bodyPr>
          <a:lstStyle/>
          <a:p>
            <a:br>
              <a:rPr lang="en-US" b="0" i="0" u="none" strike="noStrike" dirty="0">
                <a:effectLst/>
                <a:latin typeface="Lora" pitchFamily="2" charset="77"/>
              </a:rPr>
            </a:br>
            <a:br>
              <a:rPr lang="en-US" b="0" i="0" u="none" strike="noStrike" dirty="0">
                <a:effectLst/>
                <a:latin typeface="Lora" pitchFamily="2" charset="77"/>
              </a:rPr>
            </a:br>
            <a:br>
              <a:rPr lang="en-US" i="0" u="none" strike="noStrike" dirty="0">
                <a:effectLst/>
              </a:rPr>
            </a:br>
            <a:r>
              <a:rPr lang="en-US" i="0" u="none" strike="noStrike" dirty="0">
                <a:effectLst/>
                <a:latin typeface="Arial" panose="020B0604020202020204" pitchFamily="34" charset="0"/>
                <a:cs typeface="Arial" panose="020B0604020202020204" pitchFamily="34" charset="0"/>
              </a:rPr>
              <a:t>At What Age Should Black Men Begin Early Detection Testing?</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2809876" y="1515532"/>
            <a:ext cx="8734424" cy="4493538"/>
          </a:xfrm>
          <a:prstGeom prst="rect">
            <a:avLst/>
          </a:prstGeom>
          <a:noFill/>
        </p:spPr>
        <p:txBody>
          <a:bodyPr wrap="square" rtlCol="0">
            <a:spAutoFit/>
          </a:bodyPr>
          <a:lstStyle/>
          <a:p>
            <a:pPr marL="285750" indent="-285750" algn="l" fontAlgn="base">
              <a:spcBef>
                <a:spcPts val="600"/>
              </a:spcBef>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Black men should talk with their doctors beginning at age 40 to get a baseline PSA test. A baseline digital rectal (DRE) exam should also be discussed with your doctor.</a:t>
            </a:r>
          </a:p>
          <a:p>
            <a:pPr marL="285750" indent="-285750" algn="l" fontAlgn="base">
              <a:spcBef>
                <a:spcPts val="600"/>
              </a:spcBef>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PSA testing should continue to be a consideration for men with a life expectancy of ten (10) years or more.</a:t>
            </a:r>
          </a:p>
          <a:p>
            <a:pPr marL="285750" indent="-285750" algn="l" fontAlgn="base">
              <a:spcBef>
                <a:spcPts val="600"/>
              </a:spcBef>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These recommendations are based upon information from these organizations:</a:t>
            </a:r>
          </a:p>
          <a:p>
            <a:pPr marL="742950" lvl="1" indent="-285750" algn="l" fontAlgn="base">
              <a:spcBef>
                <a:spcPts val="600"/>
              </a:spcBef>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American Cancer Society (ACS) Recommendation</a:t>
            </a:r>
          </a:p>
          <a:p>
            <a:pPr marL="742950" lvl="1" indent="-285750" algn="l" fontAlgn="base">
              <a:spcBef>
                <a:spcPts val="600"/>
              </a:spcBef>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National Comprehensive Cancer Network (NCCN) Guideline</a:t>
            </a:r>
          </a:p>
          <a:p>
            <a:pPr marL="742950" lvl="1" indent="-285750" algn="l" fontAlgn="base">
              <a:spcBef>
                <a:spcPts val="600"/>
              </a:spcBef>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U. S. Preventive Services Task Force Recommendation</a:t>
            </a:r>
          </a:p>
          <a:p>
            <a:pPr marL="742950" lvl="1" indent="-285750" algn="l" fontAlgn="base">
              <a:spcBef>
                <a:spcPts val="600"/>
              </a:spcBef>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American Urological Association (AUA)</a:t>
            </a:r>
          </a:p>
          <a:p>
            <a:pPr lvl="1" algn="l" fontAlgn="base"/>
            <a:endParaRPr lang="en-US" b="0" i="0" u="none" strike="noStrike" dirty="0">
              <a:solidFill>
                <a:srgbClr val="000000"/>
              </a:solidFill>
              <a:effectLst/>
              <a:latin typeface="Arial" panose="020B0604020202020204" pitchFamily="34" charset="0"/>
              <a:cs typeface="Arial" panose="020B0604020202020204" pitchFamily="34" charset="0"/>
            </a:endParaRPr>
          </a:p>
          <a:p>
            <a:pPr algn="ctr" fontAlgn="base"/>
            <a:r>
              <a:rPr lang="en-US" b="1" i="0" u="none" strike="noStrike" dirty="0">
                <a:effectLst/>
                <a:latin typeface="Raleway" pitchFamily="2" charset="77"/>
              </a:rPr>
              <a:t>Talk with your doctor about a baseline PSA test and DRE beginning at age 40!</a:t>
            </a:r>
            <a:endParaRPr lang="en-US" b="0" i="0" u="none" strike="noStrike" dirty="0">
              <a:effectLst/>
              <a:latin typeface="Raleway" pitchFamily="2" charset="77"/>
            </a:endParaRPr>
          </a:p>
        </p:txBody>
      </p:sp>
      <p:pic>
        <p:nvPicPr>
          <p:cNvPr id="14338" name="Picture 2">
            <a:extLst>
              <a:ext uri="{FF2B5EF4-FFF2-40B4-BE49-F238E27FC236}">
                <a16:creationId xmlns:a16="http://schemas.microsoft.com/office/drawing/2014/main" id="{ED6117A8-B638-5778-FB24-92F4E57DC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33" y="1706912"/>
            <a:ext cx="2193270" cy="344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0953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066800" y="283973"/>
            <a:ext cx="10058400" cy="986020"/>
          </a:xfrm>
        </p:spPr>
        <p:txBody>
          <a:bodyPr>
            <a:normAutofit fontScale="90000"/>
          </a:bodyPr>
          <a:lstStyle/>
          <a:p>
            <a:br>
              <a:rPr lang="en-US" b="0" i="0" u="none" strike="noStrike" dirty="0">
                <a:effectLst/>
                <a:latin typeface="Arial" panose="020B0604020202020204" pitchFamily="34" charset="0"/>
                <a:cs typeface="Arial" panose="020B0604020202020204" pitchFamily="34" charset="0"/>
              </a:rPr>
            </a:br>
            <a:br>
              <a:rPr lang="en-US" b="0" i="0" u="none" strike="noStrike" dirty="0">
                <a:effectLst/>
                <a:latin typeface="Arial" panose="020B0604020202020204" pitchFamily="34" charset="0"/>
                <a:cs typeface="Arial" panose="020B0604020202020204" pitchFamily="34" charset="0"/>
              </a:rPr>
            </a:br>
            <a:br>
              <a:rPr lang="en-US" i="0" u="none" strike="noStrike" dirty="0">
                <a:effectLst/>
                <a:latin typeface="Arial" panose="020B0604020202020204" pitchFamily="34" charset="0"/>
                <a:cs typeface="Arial" panose="020B0604020202020204" pitchFamily="34" charset="0"/>
              </a:rPr>
            </a:br>
            <a:r>
              <a:rPr lang="en-US" i="0" u="none" strike="noStrike" dirty="0">
                <a:effectLst/>
                <a:latin typeface="Arial" panose="020B0604020202020204" pitchFamily="34" charset="0"/>
                <a:cs typeface="Arial" panose="020B0604020202020204" pitchFamily="34" charset="0"/>
              </a:rPr>
              <a:t>What Happens After The Baseline </a:t>
            </a:r>
            <a:br>
              <a:rPr lang="en-US" i="0" u="none" strike="noStrike" dirty="0">
                <a:effectLst/>
                <a:latin typeface="Arial" panose="020B0604020202020204" pitchFamily="34" charset="0"/>
                <a:cs typeface="Arial" panose="020B0604020202020204" pitchFamily="34" charset="0"/>
              </a:rPr>
            </a:br>
            <a:r>
              <a:rPr lang="en-US" i="0" u="none" strike="noStrike" dirty="0">
                <a:effectLst/>
                <a:latin typeface="Arial" panose="020B0604020202020204" pitchFamily="34" charset="0"/>
                <a:cs typeface="Arial" panose="020B0604020202020204" pitchFamily="34" charset="0"/>
              </a:rPr>
              <a:t>PSA Test?</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822440" y="1736718"/>
            <a:ext cx="7533330" cy="4093428"/>
          </a:xfrm>
          <a:prstGeom prst="rect">
            <a:avLst/>
          </a:prstGeom>
          <a:noFill/>
        </p:spPr>
        <p:txBody>
          <a:bodyPr wrap="square" rtlCol="0">
            <a:spAutoFit/>
          </a:bodyPr>
          <a:lstStyle/>
          <a:p>
            <a:pPr marL="342900" indent="-3429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Based upon the baseline PSA number your doctor may perform a digital rectal exam, schedule your next PSA test, or refer you to a urologist for further tests if your PSA is considered to be high</a:t>
            </a: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You should track each PSA test number and compare it to the others to see if your PSA is rising, and if so, how fast. Review with your doctor following each PSA test.</a:t>
            </a: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Get a PSA test each year unless your doctor thinks more frequent, or less frequent, testing is in order.</a:t>
            </a:r>
          </a:p>
          <a:p>
            <a:pPr marL="342900" indent="-342900" algn="l" fontAlgn="base">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ctr" fontAlgn="base"/>
            <a:r>
              <a:rPr lang="en-US" sz="2000" b="1" i="0" u="none" strike="noStrike" dirty="0">
                <a:effectLst/>
                <a:latin typeface="Arial" panose="020B0604020202020204" pitchFamily="34" charset="0"/>
                <a:cs typeface="Arial" panose="020B0604020202020204" pitchFamily="34" charset="0"/>
              </a:rPr>
              <a:t>     Know your PSA number!</a:t>
            </a:r>
            <a:endParaRPr lang="en-US" sz="2000" b="0" i="0" u="none" strike="noStrike" dirty="0">
              <a:effectLst/>
              <a:latin typeface="Arial" panose="020B0604020202020204" pitchFamily="34" charset="0"/>
              <a:cs typeface="Arial" panose="020B0604020202020204" pitchFamily="34" charset="0"/>
            </a:endParaRPr>
          </a:p>
        </p:txBody>
      </p:sp>
      <p:pic>
        <p:nvPicPr>
          <p:cNvPr id="14338" name="Picture 2">
            <a:extLst>
              <a:ext uri="{FF2B5EF4-FFF2-40B4-BE49-F238E27FC236}">
                <a16:creationId xmlns:a16="http://schemas.microsoft.com/office/drawing/2014/main" id="{ED6117A8-B638-5778-FB24-92F4E57DC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80" y="1501069"/>
            <a:ext cx="2263574" cy="355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6534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066800" y="283973"/>
            <a:ext cx="10058400" cy="986020"/>
          </a:xfrm>
        </p:spPr>
        <p:txBody>
          <a:bodyPr>
            <a:noAutofit/>
          </a:bodyPr>
          <a:lstStyle/>
          <a:p>
            <a:br>
              <a:rPr lang="en-US" sz="4400" b="0" i="0" u="none" strike="noStrike" dirty="0">
                <a:effectLst/>
                <a:latin typeface="Arial" panose="020B0604020202020204" pitchFamily="34" charset="0"/>
                <a:cs typeface="Arial" panose="020B0604020202020204" pitchFamily="34" charset="0"/>
              </a:rPr>
            </a:br>
            <a:br>
              <a:rPr lang="en-US" sz="4400" b="0" i="0" u="none" strike="noStrike" dirty="0">
                <a:effectLst/>
                <a:latin typeface="Arial" panose="020B0604020202020204" pitchFamily="34" charset="0"/>
                <a:cs typeface="Arial" panose="020B0604020202020204" pitchFamily="34" charset="0"/>
              </a:rPr>
            </a:br>
            <a:r>
              <a:rPr lang="en-US" sz="4400" i="0" u="none" strike="noStrike" dirty="0">
                <a:effectLst/>
                <a:latin typeface="Arial" panose="020B0604020202020204" pitchFamily="34" charset="0"/>
                <a:cs typeface="Arial" panose="020B0604020202020204" pitchFamily="34" charset="0"/>
              </a:rPr>
              <a:t>What Is A Normal PSA Number?</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808962" y="1583485"/>
            <a:ext cx="7949158" cy="4370427"/>
          </a:xfrm>
          <a:prstGeom prst="rect">
            <a:avLst/>
          </a:prstGeom>
          <a:noFill/>
        </p:spPr>
        <p:txBody>
          <a:bodyPr wrap="square" rtlCol="0">
            <a:spAutoFit/>
          </a:bodyPr>
          <a:lstStyle/>
          <a:p>
            <a:pPr marL="228600" indent="-2286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median PSA number for men aged 40 to 49 ranges from 0.5 ng/ml to 0.9 ng/ml.</a:t>
            </a:r>
          </a:p>
          <a:p>
            <a:pPr marL="228600" indent="-228600"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228600" indent="-2286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Men with a PSA higher than the median are at a greater risk for prostate cancer and aggressive prostate cancer.</a:t>
            </a:r>
          </a:p>
          <a:p>
            <a:pPr marL="228600" indent="-228600"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228600" indent="-2286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PSA number typically increases with age and the rate of increase is important to track.</a:t>
            </a:r>
          </a:p>
          <a:p>
            <a:pPr marL="228600" indent="-228600"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228600" indent="-2286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A high PSA number does not necessarily indicate prostate cancer: exercise, sex, an enlarged or irritated prostate can cause the PSA number to increase.</a:t>
            </a:r>
          </a:p>
          <a:p>
            <a:pPr marL="228600" indent="-228600" algn="l" fontAlgn="base">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ase"/>
            <a:r>
              <a:rPr lang="en-US" b="1" i="0" u="none" strike="noStrike" dirty="0">
                <a:effectLst/>
                <a:latin typeface="Raleway" pitchFamily="2" charset="77"/>
              </a:rPr>
              <a:t>Track your PSA number and discuss with your doctor!</a:t>
            </a:r>
            <a:endParaRPr lang="en-US" b="0" i="0" u="none" strike="noStrike" dirty="0">
              <a:effectLst/>
              <a:latin typeface="Raleway" pitchFamily="2" charset="77"/>
            </a:endParaRPr>
          </a:p>
        </p:txBody>
      </p:sp>
      <p:pic>
        <p:nvPicPr>
          <p:cNvPr id="14338" name="Picture 2">
            <a:extLst>
              <a:ext uri="{FF2B5EF4-FFF2-40B4-BE49-F238E27FC236}">
                <a16:creationId xmlns:a16="http://schemas.microsoft.com/office/drawing/2014/main" id="{ED6117A8-B638-5778-FB24-92F4E57DC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463" y="1583485"/>
            <a:ext cx="2350467" cy="369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1179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066800" y="283973"/>
            <a:ext cx="10058400" cy="986020"/>
          </a:xfrm>
        </p:spPr>
        <p:txBody>
          <a:bodyPr>
            <a:normAutofit fontScale="90000"/>
          </a:bodyPr>
          <a:lstStyle/>
          <a:p>
            <a:br>
              <a:rPr lang="en-US" b="0" i="0" u="none" strike="noStrike" dirty="0">
                <a:effectLst/>
                <a:latin typeface="Lora" pitchFamily="2" charset="77"/>
              </a:rPr>
            </a:br>
            <a:br>
              <a:rPr lang="en-US" b="0" i="0" u="none" strike="noStrike" dirty="0">
                <a:effectLst/>
                <a:latin typeface="Lora" pitchFamily="2" charset="77"/>
              </a:rPr>
            </a:br>
            <a:r>
              <a:rPr lang="en-US" i="0" u="none" strike="noStrike" dirty="0">
                <a:effectLst/>
                <a:latin typeface="Arial" panose="020B0604020202020204" pitchFamily="34" charset="0"/>
                <a:cs typeface="Arial" panose="020B0604020202020204" pitchFamily="34" charset="0"/>
              </a:rPr>
              <a:t>What Are The Potential Benefits Of Early Detection Screening?</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796246" y="1667756"/>
            <a:ext cx="7328954" cy="4093428"/>
          </a:xfrm>
          <a:prstGeom prst="rect">
            <a:avLst/>
          </a:prstGeom>
          <a:noFill/>
        </p:spPr>
        <p:txBody>
          <a:bodyPr wrap="square" rtlCol="0">
            <a:spAutoFit/>
          </a:bodyPr>
          <a:lstStyle/>
          <a:p>
            <a:pPr marL="342900" indent="-34290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A normal PSA test may put your mind at ease about your prostate cancer risk.</a:t>
            </a:r>
          </a:p>
          <a:p>
            <a:pPr marL="342900" indent="-34290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A PSA test may find prostate cancer early before it has spread. However, not all prostate cancer is life threatening and tests are available to help determine if prostate cancer requires immediate treatment.</a:t>
            </a:r>
            <a:endParaRPr lang="en-US" sz="2000" dirty="0">
              <a:solidFill>
                <a:srgbClr val="000000"/>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Early detection allows for treatment of prostate cancer at an early stage that may help avoid complications from the disease.</a:t>
            </a:r>
            <a:endParaRPr lang="en-US" sz="2000" dirty="0">
              <a:solidFill>
                <a:srgbClr val="000000"/>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Early detection allows for treatment of prostate cancer that may reduce your risk of death from the disease</a:t>
            </a:r>
          </a:p>
          <a:p>
            <a:pPr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ctr" fontAlgn="base"/>
            <a:r>
              <a:rPr lang="en-US" sz="2000" b="1" i="0" u="none" strike="noStrike" dirty="0">
                <a:effectLst/>
                <a:latin typeface="Arial" panose="020B0604020202020204" pitchFamily="34" charset="0"/>
                <a:cs typeface="Arial" panose="020B0604020202020204" pitchFamily="34" charset="0"/>
              </a:rPr>
              <a:t>     Early detection may help you live longer!</a:t>
            </a:r>
            <a:endParaRPr lang="en-US" sz="2000" b="0" i="0" u="none" strike="noStrike" dirty="0">
              <a:effectLst/>
              <a:latin typeface="Arial" panose="020B0604020202020204" pitchFamily="34" charset="0"/>
              <a:cs typeface="Arial" panose="020B0604020202020204" pitchFamily="34" charset="0"/>
            </a:endParaRPr>
          </a:p>
        </p:txBody>
      </p:sp>
      <p:pic>
        <p:nvPicPr>
          <p:cNvPr id="14338" name="Picture 2">
            <a:extLst>
              <a:ext uri="{FF2B5EF4-FFF2-40B4-BE49-F238E27FC236}">
                <a16:creationId xmlns:a16="http://schemas.microsoft.com/office/drawing/2014/main" id="{ED6117A8-B638-5778-FB24-92F4E57DC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93163"/>
            <a:ext cx="2624247" cy="412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4101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066800" y="182170"/>
            <a:ext cx="10058400" cy="1200270"/>
          </a:xfrm>
        </p:spPr>
        <p:txBody>
          <a:bodyPr>
            <a:normAutofit fontScale="90000"/>
          </a:bodyPr>
          <a:lstStyle/>
          <a:p>
            <a:br>
              <a:rPr lang="en-US" b="0" i="0" u="none" strike="noStrike" dirty="0">
                <a:effectLst/>
                <a:latin typeface="Lora" pitchFamily="2" charset="77"/>
              </a:rPr>
            </a:br>
            <a:br>
              <a:rPr lang="en-US" b="0" i="0" u="none" strike="noStrike" dirty="0">
                <a:effectLst/>
                <a:latin typeface="Lora" pitchFamily="2" charset="77"/>
              </a:rPr>
            </a:br>
            <a:r>
              <a:rPr lang="en-US" sz="4400" i="0" u="none" strike="noStrike" dirty="0">
                <a:effectLst/>
                <a:latin typeface="Arial" panose="020B0604020202020204" pitchFamily="34" charset="0"/>
                <a:cs typeface="Arial" panose="020B0604020202020204" pitchFamily="34" charset="0"/>
              </a:rPr>
              <a:t>What are the potential risks of early </a:t>
            </a:r>
            <a:br>
              <a:rPr lang="en-US" sz="4400" i="0" u="none" strike="noStrike" dirty="0">
                <a:effectLst/>
                <a:latin typeface="Arial" panose="020B0604020202020204" pitchFamily="34" charset="0"/>
                <a:cs typeface="Arial" panose="020B0604020202020204" pitchFamily="34" charset="0"/>
              </a:rPr>
            </a:br>
            <a:r>
              <a:rPr lang="en-US" sz="4400" i="0" u="none" strike="noStrike" dirty="0">
                <a:effectLst/>
                <a:latin typeface="Arial" panose="020B0604020202020204" pitchFamily="34" charset="0"/>
                <a:cs typeface="Arial" panose="020B0604020202020204" pitchFamily="34" charset="0"/>
              </a:rPr>
              <a:t>detection screening?</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805088" y="1685536"/>
            <a:ext cx="6986587" cy="3170099"/>
          </a:xfrm>
          <a:prstGeom prst="rect">
            <a:avLst/>
          </a:prstGeom>
          <a:noFill/>
        </p:spPr>
        <p:txBody>
          <a:bodyPr wrap="square" rtlCol="0">
            <a:spAutoFit/>
          </a:bodyPr>
          <a:lstStyle/>
          <a:p>
            <a:pPr marL="342900" indent="-3429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A normal PSA test may be inaccurate (false negative)</a:t>
            </a:r>
          </a:p>
          <a:p>
            <a:pPr marL="342900" indent="-342900" algn="l" fontAlgn="base">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An abnormal PSA test may suggest that something is wrong when it isn’t (false positive) and lead to other tests that may be unnecessary.</a:t>
            </a:r>
          </a:p>
          <a:p>
            <a:pPr marL="342900" indent="-342900" algn="l" fontAlgn="base">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A high PSA test may find a prostate cancer that is slow growing and would never have caused problems.</a:t>
            </a: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ase"/>
            <a:r>
              <a:rPr lang="en-US" sz="2000" b="1" i="0" u="none" strike="noStrike" dirty="0">
                <a:effectLst/>
                <a:latin typeface="Arial" panose="020B0604020202020204" pitchFamily="34" charset="0"/>
                <a:cs typeface="Arial" panose="020B0604020202020204" pitchFamily="34" charset="0"/>
              </a:rPr>
              <a:t>  Talk with your doctor about the potential risks!</a:t>
            </a:r>
            <a:endParaRPr lang="en-US" sz="2000" b="0" i="0" u="none" strike="noStrike" dirty="0">
              <a:effectLst/>
              <a:latin typeface="Arial" panose="020B0604020202020204" pitchFamily="34" charset="0"/>
              <a:cs typeface="Arial" panose="020B0604020202020204" pitchFamily="34" charset="0"/>
            </a:endParaRPr>
          </a:p>
        </p:txBody>
      </p:sp>
      <p:pic>
        <p:nvPicPr>
          <p:cNvPr id="14338" name="Picture 2">
            <a:extLst>
              <a:ext uri="{FF2B5EF4-FFF2-40B4-BE49-F238E27FC236}">
                <a16:creationId xmlns:a16="http://schemas.microsoft.com/office/drawing/2014/main" id="{ED6117A8-B638-5778-FB24-92F4E57DC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82440"/>
            <a:ext cx="2404764" cy="377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49661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About PHEN</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1066800" y="1261240"/>
            <a:ext cx="10205545" cy="7294305"/>
          </a:xfrm>
          <a:prstGeom prst="rect">
            <a:avLst/>
          </a:prstGeom>
          <a:noFill/>
        </p:spPr>
        <p:txBody>
          <a:bodyPr wrap="square" rtlCol="0">
            <a:spAutoFit/>
          </a:bodyPr>
          <a:lstStyle/>
          <a:p>
            <a:endParaRPr lang="en-US" b="0" i="0" u="none" strike="noStrike" dirty="0">
              <a:effectLst/>
              <a:latin typeface="Arial" panose="020B0604020202020204" pitchFamily="34" charset="0"/>
            </a:endParaRPr>
          </a:p>
          <a:p>
            <a:pPr marL="285750" indent="-285750">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The Prostate Health Education Network was founded in 2003 by Thomas A. Farrington, a prostate cancer survivor.</a:t>
            </a:r>
          </a:p>
          <a:p>
            <a:endParaRPr lang="en-US" sz="2400" b="0" i="0" u="none" strike="noStrike"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PHEN is the leading prostat</a:t>
            </a:r>
            <a:r>
              <a:rPr lang="en-US" sz="2400" dirty="0">
                <a:latin typeface="Arial" panose="020B0604020202020204" pitchFamily="34" charset="0"/>
                <a:cs typeface="Arial" panose="020B0604020202020204" pitchFamily="34" charset="0"/>
              </a:rPr>
              <a:t>e cancer</a:t>
            </a:r>
            <a:r>
              <a:rPr lang="en-US" sz="2400" b="0" i="0" u="none" strike="noStrike" dirty="0">
                <a:effectLst/>
                <a:latin typeface="Arial" panose="020B0604020202020204" pitchFamily="34" charset="0"/>
                <a:cs typeface="Arial" panose="020B0604020202020204" pitchFamily="34" charset="0"/>
              </a:rPr>
              <a:t> patient education and advocacy organization nationwide focusing on African American/Black men.</a:t>
            </a:r>
          </a:p>
          <a:p>
            <a:endParaRPr lang="en-US" sz="2400" b="0" i="0" u="none" strike="noStrike"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 in 6 Black men will be diagnosed with prostate cancer and die at a rate 2.4 times greater than men of all other racial and ethnic groups in the US. This is the largest racial disparity for any type of major cancer for men or women.</a:t>
            </a:r>
          </a:p>
          <a:p>
            <a:endParaRPr lang="en-US" sz="2400" b="1" i="0" u="none" strike="noStrike" dirty="0">
              <a:effectLst/>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PHEN’s mission is to eliminate the prostate cancer racial disparity</a:t>
            </a:r>
            <a:r>
              <a:rPr lang="en-US" sz="2400" b="1" i="0" u="none" strike="noStrike" dirty="0">
                <a:effectLst/>
                <a:latin typeface="Arial" panose="020B0604020202020204" pitchFamily="34" charset="0"/>
                <a:cs typeface="Arial" panose="020B0604020202020204" pitchFamily="34" charset="0"/>
              </a:rPr>
              <a:t> </a:t>
            </a:r>
          </a:p>
          <a:p>
            <a:endParaRPr lang="en-US" b="0" i="0" u="none" strike="noStrike" dirty="0">
              <a:effectLst/>
              <a:latin typeface="Arial" panose="020B0604020202020204" pitchFamily="34" charset="0"/>
            </a:endParaRPr>
          </a:p>
          <a:p>
            <a:endParaRPr lang="en-US" b="0" i="0" u="none" strike="noStrike" dirty="0">
              <a:effectLst/>
              <a:latin typeface="Arial" panose="020B0604020202020204" pitchFamily="34" charset="0"/>
            </a:endParaRPr>
          </a:p>
          <a:p>
            <a:pPr marL="285750" indent="-285750">
              <a:buFont typeface="Arial" panose="020B0604020202020204" pitchFamily="34" charset="0"/>
              <a:buChar char="•"/>
            </a:pPr>
            <a:endParaRPr lang="en-US" dirty="0">
              <a:solidFill>
                <a:srgbClr val="666666"/>
              </a:solidFill>
              <a:latin typeface="Arial" panose="020B0604020202020204" pitchFamily="34" charset="0"/>
            </a:endParaRPr>
          </a:p>
          <a:p>
            <a:endParaRPr lang="en-US" dirty="0">
              <a:solidFill>
                <a:srgbClr val="666666"/>
              </a:solidFill>
              <a:latin typeface="Arial" panose="020B0604020202020204" pitchFamily="34" charset="0"/>
            </a:endParaRPr>
          </a:p>
          <a:p>
            <a:endParaRPr lang="en-US" dirty="0">
              <a:solidFill>
                <a:srgbClr val="666666"/>
              </a:solidFill>
              <a:latin typeface="Arial" panose="020B0604020202020204" pitchFamily="34" charset="0"/>
            </a:endParaRPr>
          </a:p>
          <a:p>
            <a:endParaRPr lang="en-US" dirty="0">
              <a:solidFill>
                <a:srgbClr val="666666"/>
              </a:solidFill>
              <a:latin typeface="Arial" panose="020B0604020202020204" pitchFamily="34" charset="0"/>
            </a:endParaRPr>
          </a:p>
          <a:p>
            <a:endParaRPr lang="en-US" dirty="0">
              <a:solidFill>
                <a:srgbClr val="666666"/>
              </a:solidFill>
              <a:latin typeface="Arial" panose="020B0604020202020204" pitchFamily="34" charset="0"/>
            </a:endParaRPr>
          </a:p>
          <a:p>
            <a:endParaRPr lang="en-US" dirty="0">
              <a:solidFill>
                <a:srgbClr val="666666"/>
              </a:solidFill>
              <a:latin typeface="Arial" panose="020B0604020202020204" pitchFamily="34" charset="0"/>
            </a:endParaRPr>
          </a:p>
          <a:p>
            <a:endParaRPr lang="en-US" dirty="0">
              <a:solidFill>
                <a:srgbClr val="666666"/>
              </a:solidFill>
              <a:latin typeface="Arial" panose="020B0604020202020204" pitchFamily="34" charset="0"/>
            </a:endParaRPr>
          </a:p>
        </p:txBody>
      </p:sp>
    </p:spTree>
    <p:extLst>
      <p:ext uri="{BB962C8B-B14F-4D97-AF65-F5344CB8AC3E}">
        <p14:creationId xmlns:p14="http://schemas.microsoft.com/office/powerpoint/2010/main" val="181240364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066800" y="283973"/>
            <a:ext cx="10058400" cy="986020"/>
          </a:xfrm>
        </p:spPr>
        <p:txBody>
          <a:bodyPr>
            <a:normAutofit fontScale="90000"/>
          </a:bodyPr>
          <a:lstStyle/>
          <a:p>
            <a:br>
              <a:rPr lang="en-US" b="0" i="0" u="none" strike="noStrike" dirty="0">
                <a:effectLst/>
                <a:latin typeface="Lora" pitchFamily="2" charset="77"/>
              </a:rPr>
            </a:br>
            <a:br>
              <a:rPr lang="en-US" b="0" i="0" u="none" strike="noStrike" dirty="0">
                <a:effectLst/>
                <a:latin typeface="Lora" pitchFamily="2" charset="77"/>
              </a:rPr>
            </a:br>
            <a:r>
              <a:rPr lang="en-US" i="0" u="none" strike="noStrike" dirty="0">
                <a:effectLst/>
                <a:latin typeface="Arial" panose="020B0604020202020204" pitchFamily="34" charset="0"/>
                <a:cs typeface="Arial" panose="020B0604020202020204" pitchFamily="34" charset="0"/>
              </a:rPr>
              <a:t>What are signs of Prostate cancer?</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988905" y="1269993"/>
            <a:ext cx="7659802" cy="3785652"/>
          </a:xfrm>
          <a:prstGeom prst="rect">
            <a:avLst/>
          </a:prstGeom>
          <a:noFill/>
        </p:spPr>
        <p:txBody>
          <a:bodyPr wrap="square" rtlCol="0">
            <a:spAutoFit/>
          </a:bodyPr>
          <a:lstStyle/>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   A weak or interrupted (stop-and-go) flow of urine</a:t>
            </a:r>
          </a:p>
          <a:p>
            <a:pPr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   Sudden urge to urinate or frequent urination, especially at night.</a:t>
            </a:r>
          </a:p>
          <a:p>
            <a:pPr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   Trouble starting the flow of urine and trouble emptying the      bladder completely.</a:t>
            </a:r>
          </a:p>
          <a:p>
            <a:pPr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   Pain or burning while urinating.</a:t>
            </a:r>
          </a:p>
          <a:p>
            <a:pPr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   Pain in the back, hips, or pelvis that doesn’t go away.</a:t>
            </a:r>
          </a:p>
          <a:p>
            <a:pPr algn="l"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   Shortness of breath, feeling very tired, fast heartbeat, dizziness, or pale skin caused by anemia.</a:t>
            </a: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ctr" fontAlgn="base"/>
            <a:r>
              <a:rPr lang="en-US" sz="2000" b="1" i="0" u="none" strike="noStrike" dirty="0">
                <a:effectLst/>
                <a:latin typeface="Arial" panose="020B0604020202020204" pitchFamily="34" charset="0"/>
                <a:cs typeface="Arial" panose="020B0604020202020204" pitchFamily="34" charset="0"/>
              </a:rPr>
              <a:t>  Always talk to your doctor about any </a:t>
            </a:r>
            <a:r>
              <a:rPr lang="en-US" sz="2000" b="1" i="0" u="none" strike="noStrike" dirty="0" err="1">
                <a:effectLst/>
                <a:latin typeface="Arial" panose="020B0604020202020204" pitchFamily="34" charset="0"/>
                <a:cs typeface="Arial" panose="020B0604020202020204" pitchFamily="34" charset="0"/>
              </a:rPr>
              <a:t>sign!</a:t>
            </a:r>
            <a:r>
              <a:rPr lang="en-US" b="0" i="0" u="none" strike="noStrike" dirty="0" err="1">
                <a:solidFill>
                  <a:srgbClr val="FFFFFF"/>
                </a:solidFill>
                <a:effectLst/>
                <a:latin typeface="Lora" pitchFamily="2" charset="77"/>
              </a:rPr>
              <a:t>a</a:t>
            </a:r>
            <a:endParaRPr lang="en-US" b="0" i="0" u="none" strike="noStrike" dirty="0">
              <a:solidFill>
                <a:srgbClr val="FFFFFF"/>
              </a:solidFill>
              <a:effectLst/>
              <a:latin typeface="Lora" pitchFamily="2" charset="77"/>
            </a:endParaRPr>
          </a:p>
        </p:txBody>
      </p:sp>
      <p:pic>
        <p:nvPicPr>
          <p:cNvPr id="14338" name="Picture 2">
            <a:extLst>
              <a:ext uri="{FF2B5EF4-FFF2-40B4-BE49-F238E27FC236}">
                <a16:creationId xmlns:a16="http://schemas.microsoft.com/office/drawing/2014/main" id="{ED6117A8-B638-5778-FB24-92F4E57DC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56354"/>
            <a:ext cx="2624247" cy="412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40024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4FAA-E134-BA00-22A1-0B35CE745B42}"/>
              </a:ext>
            </a:extLst>
          </p:cNvPr>
          <p:cNvSpPr>
            <a:spLocks noGrp="1"/>
          </p:cNvSpPr>
          <p:nvPr>
            <p:ph type="title"/>
          </p:nvPr>
        </p:nvSpPr>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Early Detection Saves Lives!</a:t>
            </a:r>
          </a:p>
        </p:txBody>
      </p:sp>
      <p:pic>
        <p:nvPicPr>
          <p:cNvPr id="5" name="Picture 4" descr="A person holding a baby&#10;&#10;Description automatically generated with medium confidence">
            <a:extLst>
              <a:ext uri="{FF2B5EF4-FFF2-40B4-BE49-F238E27FC236}">
                <a16:creationId xmlns:a16="http://schemas.microsoft.com/office/drawing/2014/main" id="{E1C0CB56-763A-2785-E7CD-8061B5C6C682}"/>
              </a:ext>
            </a:extLst>
          </p:cNvPr>
          <p:cNvPicPr>
            <a:picLocks noChangeAspect="1"/>
          </p:cNvPicPr>
          <p:nvPr/>
        </p:nvPicPr>
        <p:blipFill>
          <a:blip r:embed="rId2"/>
          <a:stretch>
            <a:fillRect/>
          </a:stretch>
        </p:blipFill>
        <p:spPr>
          <a:xfrm>
            <a:off x="1923557" y="1478255"/>
            <a:ext cx="8344886" cy="4347336"/>
          </a:xfrm>
          <a:prstGeom prst="rect">
            <a:avLst/>
          </a:prstGeom>
        </p:spPr>
      </p:pic>
      <p:pic>
        <p:nvPicPr>
          <p:cNvPr id="6" name="Picture 5" descr="Icon&#10;&#10;Description automatically generated">
            <a:extLst>
              <a:ext uri="{FF2B5EF4-FFF2-40B4-BE49-F238E27FC236}">
                <a16:creationId xmlns:a16="http://schemas.microsoft.com/office/drawing/2014/main" id="{8C90678F-4191-0E7B-E490-B33BD4759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Tree>
    <p:extLst>
      <p:ext uri="{BB962C8B-B14F-4D97-AF65-F5344CB8AC3E}">
        <p14:creationId xmlns:p14="http://schemas.microsoft.com/office/powerpoint/2010/main" val="67507039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4FAA-E134-BA00-22A1-0B35CE745B42}"/>
              </a:ext>
            </a:extLst>
          </p:cNvPr>
          <p:cNvSpPr>
            <a:spLocks noGrp="1"/>
          </p:cNvSpPr>
          <p:nvPr>
            <p:ph type="title" idx="4294967295"/>
          </p:nvPr>
        </p:nvSpPr>
        <p:spPr>
          <a:xfrm>
            <a:off x="0" y="122238"/>
            <a:ext cx="8069263" cy="985837"/>
          </a:xfrm>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Facing Prostate Cancer?</a:t>
            </a:r>
          </a:p>
        </p:txBody>
      </p:sp>
      <p:pic>
        <p:nvPicPr>
          <p:cNvPr id="5" name="Picture 4">
            <a:extLst>
              <a:ext uri="{FF2B5EF4-FFF2-40B4-BE49-F238E27FC236}">
                <a16:creationId xmlns:a16="http://schemas.microsoft.com/office/drawing/2014/main" id="{E1C0CB56-763A-2785-E7CD-8061B5C6C682}"/>
              </a:ext>
            </a:extLst>
          </p:cNvPr>
          <p:cNvPicPr>
            <a:picLocks noChangeAspect="1"/>
          </p:cNvPicPr>
          <p:nvPr/>
        </p:nvPicPr>
        <p:blipFill rotWithShape="1">
          <a:blip r:embed="rId2"/>
          <a:srcRect r="49876"/>
          <a:stretch/>
        </p:blipFill>
        <p:spPr>
          <a:xfrm>
            <a:off x="129146" y="1495423"/>
            <a:ext cx="4565779" cy="3267076"/>
          </a:xfrm>
          <a:prstGeom prst="rect">
            <a:avLst/>
          </a:prstGeom>
        </p:spPr>
      </p:pic>
      <p:pic>
        <p:nvPicPr>
          <p:cNvPr id="4" name="Picture 3" descr="Icon&#10;&#10;Description automatically generated">
            <a:extLst>
              <a:ext uri="{FF2B5EF4-FFF2-40B4-BE49-F238E27FC236}">
                <a16:creationId xmlns:a16="http://schemas.microsoft.com/office/drawing/2014/main" id="{86D848CC-E3AF-F119-FA6A-F6C56C38F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F787B9E8-0E63-EA31-C48A-A1B8C7D9E165}"/>
              </a:ext>
            </a:extLst>
          </p:cNvPr>
          <p:cNvPicPr>
            <a:picLocks noChangeAspect="1"/>
          </p:cNvPicPr>
          <p:nvPr/>
        </p:nvPicPr>
        <p:blipFill rotWithShape="1">
          <a:blip r:embed="rId2"/>
          <a:srcRect l="63906"/>
          <a:stretch/>
        </p:blipFill>
        <p:spPr>
          <a:xfrm>
            <a:off x="4675875" y="1495423"/>
            <a:ext cx="3287751" cy="3267076"/>
          </a:xfrm>
          <a:prstGeom prst="rect">
            <a:avLst/>
          </a:prstGeom>
        </p:spPr>
      </p:pic>
      <p:sp>
        <p:nvSpPr>
          <p:cNvPr id="8" name="TextBox 7">
            <a:extLst>
              <a:ext uri="{FF2B5EF4-FFF2-40B4-BE49-F238E27FC236}">
                <a16:creationId xmlns:a16="http://schemas.microsoft.com/office/drawing/2014/main" id="{039DB4E6-3166-90CA-7017-6E320333EDBE}"/>
              </a:ext>
            </a:extLst>
          </p:cNvPr>
          <p:cNvSpPr txBox="1"/>
          <p:nvPr/>
        </p:nvSpPr>
        <p:spPr>
          <a:xfrm>
            <a:off x="8467725" y="122238"/>
            <a:ext cx="3377564" cy="1046440"/>
          </a:xfrm>
          <a:prstGeom prst="rect">
            <a:avLst/>
          </a:prstGeom>
          <a:solidFill>
            <a:srgbClr val="E4E4E4"/>
          </a:solidFill>
        </p:spPr>
        <p:txBody>
          <a:bodyPr wrap="square" rtlCol="0">
            <a:spAutoFit/>
          </a:bodyPr>
          <a:lstStyle/>
          <a:p>
            <a:pPr>
              <a:spcAft>
                <a:spcPts val="1200"/>
              </a:spcAft>
            </a:pPr>
            <a:r>
              <a:rPr lang="en-US" sz="1400" b="1" dirty="0">
                <a:solidFill>
                  <a:schemeClr val="accent2">
                    <a:lumMod val="75000"/>
                  </a:schemeClr>
                </a:solidFill>
                <a:latin typeface="Arial" panose="020B0604020202020204" pitchFamily="34" charset="0"/>
                <a:cs typeface="Arial" panose="020B0604020202020204" pitchFamily="34" charset="0"/>
              </a:rPr>
              <a:t>INITIAL PROSTATE CANCER DIAGNOSIS</a:t>
            </a:r>
          </a:p>
          <a:p>
            <a:pPr>
              <a:spcAft>
                <a:spcPts val="1200"/>
              </a:spcAft>
            </a:pPr>
            <a:r>
              <a:rPr lang="en-US" sz="1200" dirty="0">
                <a:latin typeface="Arial" panose="020B0604020202020204" pitchFamily="34" charset="0"/>
                <a:cs typeface="Arial" panose="020B0604020202020204" pitchFamily="34" charset="0"/>
              </a:rPr>
              <a:t>For patients initially diagnosed with prostate cancer before treatment.</a:t>
            </a:r>
          </a:p>
        </p:txBody>
      </p:sp>
      <p:sp>
        <p:nvSpPr>
          <p:cNvPr id="9" name="TextBox 8">
            <a:extLst>
              <a:ext uri="{FF2B5EF4-FFF2-40B4-BE49-F238E27FC236}">
                <a16:creationId xmlns:a16="http://schemas.microsoft.com/office/drawing/2014/main" id="{0CD361CB-4CAA-1227-3328-988D21DB134C}"/>
              </a:ext>
            </a:extLst>
          </p:cNvPr>
          <p:cNvSpPr txBox="1"/>
          <p:nvPr/>
        </p:nvSpPr>
        <p:spPr>
          <a:xfrm>
            <a:off x="8467725" y="1326984"/>
            <a:ext cx="3377564" cy="1046440"/>
          </a:xfrm>
          <a:prstGeom prst="rect">
            <a:avLst/>
          </a:prstGeom>
          <a:solidFill>
            <a:srgbClr val="E4E4E4"/>
          </a:solidFill>
        </p:spPr>
        <p:txBody>
          <a:bodyPr wrap="square" rtlCol="0">
            <a:spAutoFit/>
          </a:bodyPr>
          <a:lstStyle/>
          <a:p>
            <a:pPr>
              <a:spcAft>
                <a:spcPts val="1200"/>
              </a:spcAft>
            </a:pPr>
            <a:r>
              <a:rPr lang="en-US" sz="1400" b="1" dirty="0">
                <a:solidFill>
                  <a:schemeClr val="accent2">
                    <a:lumMod val="75000"/>
                  </a:schemeClr>
                </a:solidFill>
                <a:latin typeface="Arial" panose="020B0604020202020204" pitchFamily="34" charset="0"/>
                <a:cs typeface="Arial" panose="020B0604020202020204" pitchFamily="34" charset="0"/>
              </a:rPr>
              <a:t>PSA RECURRENCE AFTER SURGERY</a:t>
            </a:r>
          </a:p>
          <a:p>
            <a:pPr>
              <a:spcAft>
                <a:spcPts val="1200"/>
              </a:spcAft>
            </a:pPr>
            <a:r>
              <a:rPr lang="en-US" sz="1200" dirty="0">
                <a:latin typeface="Arial" panose="020B0604020202020204" pitchFamily="34" charset="0"/>
                <a:cs typeface="Arial" panose="020B0604020202020204" pitchFamily="34" charset="0"/>
              </a:rPr>
              <a:t>For patients with a PSA biochemical recurrence after prostate removal.</a:t>
            </a:r>
          </a:p>
        </p:txBody>
      </p:sp>
      <p:sp>
        <p:nvSpPr>
          <p:cNvPr id="10" name="TextBox 9">
            <a:extLst>
              <a:ext uri="{FF2B5EF4-FFF2-40B4-BE49-F238E27FC236}">
                <a16:creationId xmlns:a16="http://schemas.microsoft.com/office/drawing/2014/main" id="{32408FED-592F-66A9-EDE7-4781833A1C71}"/>
              </a:ext>
            </a:extLst>
          </p:cNvPr>
          <p:cNvSpPr txBox="1"/>
          <p:nvPr/>
        </p:nvSpPr>
        <p:spPr>
          <a:xfrm>
            <a:off x="8467725" y="2531730"/>
            <a:ext cx="3377564" cy="1046440"/>
          </a:xfrm>
          <a:prstGeom prst="rect">
            <a:avLst/>
          </a:prstGeom>
          <a:solidFill>
            <a:srgbClr val="E4E4E4"/>
          </a:solidFill>
        </p:spPr>
        <p:txBody>
          <a:bodyPr wrap="square" rtlCol="0">
            <a:spAutoFit/>
          </a:bodyPr>
          <a:lstStyle/>
          <a:p>
            <a:pPr>
              <a:spcAft>
                <a:spcPts val="1200"/>
              </a:spcAft>
            </a:pPr>
            <a:r>
              <a:rPr lang="en-US" sz="1400" b="1" dirty="0">
                <a:solidFill>
                  <a:schemeClr val="accent2">
                    <a:lumMod val="75000"/>
                  </a:schemeClr>
                </a:solidFill>
                <a:latin typeface="Arial" panose="020B0604020202020204" pitchFamily="34" charset="0"/>
                <a:cs typeface="Arial" panose="020B0604020202020204" pitchFamily="34" charset="0"/>
              </a:rPr>
              <a:t>CANCER PROGRESSION AFTER RADIATION</a:t>
            </a:r>
          </a:p>
          <a:p>
            <a:pPr>
              <a:spcAft>
                <a:spcPts val="1200"/>
              </a:spcAft>
            </a:pPr>
            <a:r>
              <a:rPr lang="en-US" sz="1200" dirty="0">
                <a:latin typeface="Arial" panose="020B0604020202020204" pitchFamily="34" charset="0"/>
                <a:cs typeface="Arial" panose="020B0604020202020204" pitchFamily="34" charset="0"/>
              </a:rPr>
              <a:t>For patients with a PSA biochemical progression after being treated with radiation.</a:t>
            </a:r>
          </a:p>
        </p:txBody>
      </p:sp>
      <p:sp>
        <p:nvSpPr>
          <p:cNvPr id="11" name="TextBox 10">
            <a:extLst>
              <a:ext uri="{FF2B5EF4-FFF2-40B4-BE49-F238E27FC236}">
                <a16:creationId xmlns:a16="http://schemas.microsoft.com/office/drawing/2014/main" id="{8C0EA5E9-BAE6-A591-7168-4E9DF5182F23}"/>
              </a:ext>
            </a:extLst>
          </p:cNvPr>
          <p:cNvSpPr txBox="1"/>
          <p:nvPr/>
        </p:nvSpPr>
        <p:spPr>
          <a:xfrm>
            <a:off x="8467725" y="3736476"/>
            <a:ext cx="3377564" cy="1231106"/>
          </a:xfrm>
          <a:prstGeom prst="rect">
            <a:avLst/>
          </a:prstGeom>
          <a:solidFill>
            <a:srgbClr val="E4E4E4"/>
          </a:solidFill>
        </p:spPr>
        <p:txBody>
          <a:bodyPr wrap="square" rtlCol="0">
            <a:spAutoFit/>
          </a:bodyPr>
          <a:lstStyle/>
          <a:p>
            <a:pPr>
              <a:spcAft>
                <a:spcPts val="1200"/>
              </a:spcAft>
            </a:pPr>
            <a:r>
              <a:rPr lang="en-US" sz="1400" b="1" dirty="0">
                <a:solidFill>
                  <a:schemeClr val="accent2">
                    <a:lumMod val="75000"/>
                  </a:schemeClr>
                </a:solidFill>
                <a:latin typeface="Arial" panose="020B0604020202020204" pitchFamily="34" charset="0"/>
                <a:cs typeface="Arial" panose="020B0604020202020204" pitchFamily="34" charset="0"/>
              </a:rPr>
              <a:t>ADVANCED HORMONE SENSITIVE CANCER</a:t>
            </a:r>
          </a:p>
          <a:p>
            <a:pPr>
              <a:spcAft>
                <a:spcPts val="1200"/>
              </a:spcAft>
            </a:pPr>
            <a:r>
              <a:rPr lang="en-US" sz="1200" dirty="0">
                <a:latin typeface="Arial" panose="020B0604020202020204" pitchFamily="34" charset="0"/>
                <a:cs typeface="Arial" panose="020B0604020202020204" pitchFamily="34" charset="0"/>
              </a:rPr>
              <a:t>For patients with advanced prostate cancer that still responds to hormone (androgen deprivation) treatment. </a:t>
            </a:r>
          </a:p>
        </p:txBody>
      </p:sp>
      <p:sp>
        <p:nvSpPr>
          <p:cNvPr id="12" name="TextBox 11">
            <a:extLst>
              <a:ext uri="{FF2B5EF4-FFF2-40B4-BE49-F238E27FC236}">
                <a16:creationId xmlns:a16="http://schemas.microsoft.com/office/drawing/2014/main" id="{E598C6C8-FA2D-4AC4-ADC9-9CA0C74E560E}"/>
              </a:ext>
            </a:extLst>
          </p:cNvPr>
          <p:cNvSpPr txBox="1"/>
          <p:nvPr/>
        </p:nvSpPr>
        <p:spPr>
          <a:xfrm>
            <a:off x="8467725" y="5125888"/>
            <a:ext cx="3377564" cy="1015663"/>
          </a:xfrm>
          <a:prstGeom prst="rect">
            <a:avLst/>
          </a:prstGeom>
          <a:solidFill>
            <a:srgbClr val="E4E4E4"/>
          </a:solidFill>
        </p:spPr>
        <p:txBody>
          <a:bodyPr wrap="square" rtlCol="0">
            <a:spAutoFit/>
          </a:bodyPr>
          <a:lstStyle/>
          <a:p>
            <a:pPr>
              <a:spcAft>
                <a:spcPts val="1200"/>
              </a:spcAft>
            </a:pPr>
            <a:r>
              <a:rPr lang="en-US" sz="1400" b="1" dirty="0">
                <a:solidFill>
                  <a:schemeClr val="accent2">
                    <a:lumMod val="75000"/>
                  </a:schemeClr>
                </a:solidFill>
                <a:latin typeface="Arial" panose="020B0604020202020204" pitchFamily="34" charset="0"/>
                <a:cs typeface="Arial" panose="020B0604020202020204" pitchFamily="34" charset="0"/>
              </a:rPr>
              <a:t>CASTRATION-RESISTANT CANCER</a:t>
            </a:r>
          </a:p>
          <a:p>
            <a:pPr>
              <a:spcAft>
                <a:spcPts val="1200"/>
              </a:spcAft>
            </a:pPr>
            <a:r>
              <a:rPr lang="en-US" sz="1200" dirty="0">
                <a:latin typeface="Arial" panose="020B0604020202020204" pitchFamily="34" charset="0"/>
                <a:cs typeface="Arial" panose="020B0604020202020204" pitchFamily="34" charset="0"/>
              </a:rPr>
              <a:t>For patients with advanced prostate cancer that no longer responds to hormone (androgen deprivation) treatment.</a:t>
            </a:r>
          </a:p>
        </p:txBody>
      </p:sp>
      <p:cxnSp>
        <p:nvCxnSpPr>
          <p:cNvPr id="13" name="Straight Connector 12">
            <a:extLst>
              <a:ext uri="{FF2B5EF4-FFF2-40B4-BE49-F238E27FC236}">
                <a16:creationId xmlns:a16="http://schemas.microsoft.com/office/drawing/2014/main" id="{3147A3B8-CC99-8DD5-7C4B-85D661B32397}"/>
              </a:ext>
            </a:extLst>
          </p:cNvPr>
          <p:cNvCxnSpPr>
            <a:cxnSpLocks/>
          </p:cNvCxnSpPr>
          <p:nvPr/>
        </p:nvCxnSpPr>
        <p:spPr>
          <a:xfrm>
            <a:off x="460375" y="1108075"/>
            <a:ext cx="7522301"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2631210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Early Detection Screening Save lives!</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1408386" y="1156029"/>
            <a:ext cx="10205545" cy="4893647"/>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Men diagnosed with early-stage prostate cancer have a 10-year survival rate more than 95%.</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Men diagnosed with later stage prostate cancer have a 10-year survival rate of 35%.</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PHEN has a major emphasis on educating about and promoting early detection screening towards eliminating the prostate cancer racial disparity.</a:t>
            </a:r>
          </a:p>
          <a:p>
            <a:endParaRPr lang="en-US" dirty="0"/>
          </a:p>
          <a:p>
            <a:pPr algn="l" fontAlgn="base"/>
            <a:br>
              <a:rPr lang="en-US" b="0" i="1" u="none" strike="noStrike" dirty="0">
                <a:solidFill>
                  <a:srgbClr val="333333"/>
                </a:solidFill>
                <a:effectLst/>
              </a:rPr>
            </a:br>
            <a:r>
              <a:rPr lang="en-US" sz="2000" b="0" i="1" u="none" strike="noStrike" dirty="0">
                <a:solidFill>
                  <a:srgbClr val="333333"/>
                </a:solidFill>
                <a:effectLst/>
              </a:rPr>
              <a:t>“As a twenty+ year prostate cancer survivor I know the importance of early detection and how it played a critical role for me. I personally designed </a:t>
            </a:r>
            <a:r>
              <a:rPr lang="en-US" sz="2000" b="0" i="1" u="none" strike="noStrike" dirty="0">
                <a:solidFill>
                  <a:schemeClr val="tx2"/>
                </a:solidFill>
                <a:effectLst/>
                <a:hlinkClick r:id="rId4">
                  <a:extLst>
                    <a:ext uri="{A12FA001-AC4F-418D-AE19-62706E023703}">
                      <ahyp:hlinkClr xmlns:ahyp="http://schemas.microsoft.com/office/drawing/2018/hyperlinkcolor" val="tx"/>
                    </a:ext>
                  </a:extLst>
                </a:hlinkClick>
              </a:rPr>
              <a:t>PHENPSA.com</a:t>
            </a:r>
            <a:r>
              <a:rPr lang="en-US" sz="2000" b="0" i="1" u="none" strike="noStrike" dirty="0">
                <a:solidFill>
                  <a:schemeClr val="tx2"/>
                </a:solidFill>
                <a:effectLst/>
              </a:rPr>
              <a:t> </a:t>
            </a:r>
            <a:r>
              <a:rPr lang="en-US" sz="2000" b="0" i="1" u="none" strike="noStrike" dirty="0">
                <a:solidFill>
                  <a:srgbClr val="333333"/>
                </a:solidFill>
                <a:effectLst/>
              </a:rPr>
              <a:t>to educate and inform about the Prostate cancer early detection screening process to support the needs of other men.”</a:t>
            </a:r>
            <a:endParaRPr lang="en-US" sz="2000" b="0" i="1" u="none" strike="noStrike" dirty="0">
              <a:solidFill>
                <a:srgbClr val="000000"/>
              </a:solidFill>
              <a:effectLst/>
            </a:endParaRPr>
          </a:p>
          <a:p>
            <a:pPr algn="ctr" fontAlgn="base"/>
            <a:r>
              <a:rPr lang="en-US" sz="2000" b="1" i="0" u="none" strike="noStrike" dirty="0">
                <a:solidFill>
                  <a:srgbClr val="000000"/>
                </a:solidFill>
                <a:effectLst/>
              </a:rPr>
              <a:t>Thomas A. Farrington </a:t>
            </a:r>
            <a:r>
              <a:rPr lang="en-US" sz="2000" b="0" i="0" u="none" strike="noStrike" dirty="0">
                <a:solidFill>
                  <a:srgbClr val="000000"/>
                </a:solidFill>
                <a:effectLst/>
              </a:rPr>
              <a:t>PHEN Founder and President</a:t>
            </a:r>
          </a:p>
          <a:p>
            <a:endParaRPr lang="en-US" dirty="0"/>
          </a:p>
          <a:p>
            <a:endParaRPr lang="en-US" dirty="0"/>
          </a:p>
        </p:txBody>
      </p:sp>
    </p:spTree>
    <p:extLst>
      <p:ext uri="{BB962C8B-B14F-4D97-AF65-F5344CB8AC3E}">
        <p14:creationId xmlns:p14="http://schemas.microsoft.com/office/powerpoint/2010/main" val="254126767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F495-4E91-F728-0B15-56320EDCBDD0}"/>
              </a:ext>
            </a:extLst>
          </p:cNvPr>
          <p:cNvSpPr>
            <a:spLocks noGrp="1"/>
          </p:cNvSpPr>
          <p:nvPr>
            <p:ph type="title"/>
          </p:nvPr>
        </p:nvSpPr>
        <p:spPr>
          <a:xfrm>
            <a:off x="1097280" y="286603"/>
            <a:ext cx="10058400" cy="868021"/>
          </a:xfrm>
        </p:spPr>
        <p:txBody>
          <a:bodyPr/>
          <a:lstStyle/>
          <a:p>
            <a:pPr algn="ctr"/>
            <a:r>
              <a:rPr lang="en-US" b="1" dirty="0"/>
              <a:t>Prostate Cancer and COVID 19 Impact</a:t>
            </a:r>
          </a:p>
        </p:txBody>
      </p:sp>
      <p:sp>
        <p:nvSpPr>
          <p:cNvPr id="3" name="Content Placeholder 2">
            <a:extLst>
              <a:ext uri="{FF2B5EF4-FFF2-40B4-BE49-F238E27FC236}">
                <a16:creationId xmlns:a16="http://schemas.microsoft.com/office/drawing/2014/main" id="{F23D593B-B757-92D0-D5A0-035AE6F60429}"/>
              </a:ext>
            </a:extLst>
          </p:cNvPr>
          <p:cNvSpPr>
            <a:spLocks noGrp="1"/>
          </p:cNvSpPr>
          <p:nvPr>
            <p:ph idx="1"/>
          </p:nvPr>
        </p:nvSpPr>
        <p:spPr/>
        <p:txBody>
          <a:bodyPr/>
          <a:lstStyle/>
          <a:p>
            <a:pPr algn="ctr">
              <a:buFont typeface="Wingdings" pitchFamily="2" charset="2"/>
              <a:buChar char="Ø"/>
            </a:pPr>
            <a:r>
              <a:rPr lang="en-US" sz="3600" dirty="0"/>
              <a:t>COVID-19 Pandemic has impacted every aspect of health care</a:t>
            </a:r>
          </a:p>
          <a:p>
            <a:pPr algn="ctr">
              <a:buFont typeface="Wingdings" pitchFamily="2" charset="2"/>
              <a:buChar char="Ø"/>
            </a:pPr>
            <a:r>
              <a:rPr lang="en-US" sz="3600" dirty="0"/>
              <a:t>  Prostate cancer early detection screening and treatment were delayed</a:t>
            </a:r>
          </a:p>
          <a:p>
            <a:pPr algn="ctr">
              <a:buFont typeface="Wingdings" pitchFamily="2" charset="2"/>
              <a:buChar char="Ø"/>
            </a:pPr>
            <a:r>
              <a:rPr lang="en-US" sz="3600" dirty="0"/>
              <a:t>We can’t wait before we have overall impact to begin our recovery because lives are at state</a:t>
            </a:r>
          </a:p>
        </p:txBody>
      </p:sp>
    </p:spTree>
    <p:extLst>
      <p:ext uri="{BB962C8B-B14F-4D97-AF65-F5344CB8AC3E}">
        <p14:creationId xmlns:p14="http://schemas.microsoft.com/office/powerpoint/2010/main" val="11270414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B315-8F1F-9040-A968-0A4E769AB6A2}"/>
              </a:ext>
            </a:extLst>
          </p:cNvPr>
          <p:cNvSpPr>
            <a:spLocks noGrp="1"/>
          </p:cNvSpPr>
          <p:nvPr>
            <p:ph type="title"/>
          </p:nvPr>
        </p:nvSpPr>
        <p:spPr/>
        <p:txBody>
          <a:bodyPr/>
          <a:lstStyle/>
          <a:p>
            <a:r>
              <a:rPr lang="en-US" dirty="0"/>
              <a:t>Key Prostate Facts</a:t>
            </a:r>
          </a:p>
        </p:txBody>
      </p:sp>
      <p:sp>
        <p:nvSpPr>
          <p:cNvPr id="3" name="Content Placeholder 2">
            <a:extLst>
              <a:ext uri="{FF2B5EF4-FFF2-40B4-BE49-F238E27FC236}">
                <a16:creationId xmlns:a16="http://schemas.microsoft.com/office/drawing/2014/main" id="{2DEDB028-9994-B245-8D90-073D6235440C}"/>
              </a:ext>
            </a:extLst>
          </p:cNvPr>
          <p:cNvSpPr>
            <a:spLocks noGrp="1"/>
          </p:cNvSpPr>
          <p:nvPr>
            <p:ph idx="1"/>
          </p:nvPr>
        </p:nvSpPr>
        <p:spPr/>
        <p:txBody>
          <a:bodyPr>
            <a:normAutofit/>
          </a:bodyPr>
          <a:lstStyle/>
          <a:p>
            <a:pPr>
              <a:buFont typeface="Wingdings" pitchFamily="2" charset="2"/>
              <a:buChar char="Ø"/>
            </a:pPr>
            <a:r>
              <a:rPr lang="en-US" dirty="0"/>
              <a:t>New cases of prostate cancer 248,530 (2021)/</a:t>
            </a:r>
            <a:r>
              <a:rPr lang="en-US" b="1" dirty="0">
                <a:solidFill>
                  <a:srgbClr val="FF0000"/>
                </a:solidFill>
              </a:rPr>
              <a:t>268,490 (2022)</a:t>
            </a:r>
            <a:endParaRPr lang="en-US" dirty="0"/>
          </a:p>
          <a:p>
            <a:pPr>
              <a:buFont typeface="Wingdings" pitchFamily="2" charset="2"/>
              <a:buChar char="Ø"/>
            </a:pPr>
            <a:r>
              <a:rPr lang="en-US" dirty="0"/>
              <a:t>About 34,130 deaths from prostate cancer (2021)/</a:t>
            </a:r>
            <a:r>
              <a:rPr lang="en-US" b="1" dirty="0">
                <a:solidFill>
                  <a:srgbClr val="FF0000"/>
                </a:solidFill>
              </a:rPr>
              <a:t>34,500 (2022)</a:t>
            </a:r>
            <a:endParaRPr lang="en-US" dirty="0">
              <a:cs typeface="Arial"/>
            </a:endParaRPr>
          </a:p>
          <a:p>
            <a:pPr>
              <a:buFont typeface="Wingdings" pitchFamily="2" charset="2"/>
              <a:buChar char="Ø"/>
            </a:pPr>
            <a:r>
              <a:rPr lang="en-US" dirty="0"/>
              <a:t>Pca is second only to lung cancer in causing death from cancer</a:t>
            </a:r>
          </a:p>
          <a:p>
            <a:pPr>
              <a:buFont typeface="Wingdings" pitchFamily="2" charset="2"/>
              <a:buChar char="Ø"/>
            </a:pPr>
            <a:r>
              <a:rPr lang="en-US" dirty="0"/>
              <a:t>Close relative with Pca have double risk</a:t>
            </a:r>
          </a:p>
          <a:p>
            <a:pPr>
              <a:buFont typeface="Wingdings" pitchFamily="2" charset="2"/>
              <a:buChar char="Ø"/>
            </a:pPr>
            <a:r>
              <a:rPr lang="en-US" dirty="0"/>
              <a:t>Two close relatives have five-fold risk</a:t>
            </a:r>
          </a:p>
          <a:p>
            <a:pPr>
              <a:buFont typeface="Wingdings" pitchFamily="2" charset="2"/>
              <a:buChar char="Ø"/>
            </a:pPr>
            <a:r>
              <a:rPr lang="en-US" dirty="0"/>
              <a:t>Three close relatives have 97% risk</a:t>
            </a:r>
          </a:p>
        </p:txBody>
      </p:sp>
    </p:spTree>
    <p:extLst>
      <p:ext uri="{BB962C8B-B14F-4D97-AF65-F5344CB8AC3E}">
        <p14:creationId xmlns:p14="http://schemas.microsoft.com/office/powerpoint/2010/main" val="204205534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a:xfrm>
            <a:off x="1066800" y="159498"/>
            <a:ext cx="10058400" cy="986020"/>
          </a:xfrm>
        </p:spPr>
        <p:txBody>
          <a:bodyPr/>
          <a:lstStyle/>
          <a:p>
            <a:r>
              <a:rPr lang="en-US" dirty="0">
                <a:latin typeface="Arial" panose="020B0604020202020204" pitchFamily="34" charset="0"/>
                <a:cs typeface="Arial" panose="020B0604020202020204" pitchFamily="34" charset="0"/>
              </a:rPr>
              <a:t>Introducing Dr. PSA</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8646"/>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4200939" y="1450426"/>
            <a:ext cx="7265846" cy="3016210"/>
          </a:xfrm>
          <a:prstGeom prst="rect">
            <a:avLst/>
          </a:prstGeom>
          <a:noFill/>
        </p:spPr>
        <p:txBody>
          <a:bodyPr wrap="square" rtlCol="0">
            <a:spAutoFit/>
          </a:bodyPr>
          <a:lstStyle/>
          <a:p>
            <a:endParaRPr lang="en-US" sz="2000" b="0" i="0" u="none" strike="noStrike" dirty="0">
              <a:solidFill>
                <a:srgbClr val="000000"/>
              </a:solidFill>
              <a:effectLst/>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r>
              <a:rPr lang="en-US" sz="2400" b="0" i="0" u="none" strike="noStrike" dirty="0">
                <a:solidFill>
                  <a:srgbClr val="000000"/>
                </a:solidFill>
                <a:effectLst/>
                <a:latin typeface="Arial" panose="020B0604020202020204" pitchFamily="34" charset="0"/>
                <a:cs typeface="Arial" panose="020B0604020202020204" pitchFamily="34" charset="0"/>
              </a:rPr>
              <a:t>Prostate cancer early detection screening aims to reduce deaths from prostate cancer by detecting cancer that may be life threatening at an early stage where it may be treated and managed effectively.</a:t>
            </a:r>
          </a:p>
          <a:p>
            <a:endParaRPr lang="en-US" dirty="0">
              <a:solidFill>
                <a:srgbClr val="000000"/>
              </a:solidFill>
              <a:latin typeface="Raleway" pitchFamily="2" charset="77"/>
            </a:endParaRPr>
          </a:p>
          <a:p>
            <a:endParaRPr lang="en-US" dirty="0">
              <a:solidFill>
                <a:srgbClr val="000000"/>
              </a:solidFill>
              <a:latin typeface="Raleway" pitchFamily="2" charset="77"/>
            </a:endParaRPr>
          </a:p>
          <a:p>
            <a:endParaRPr lang="en-US" dirty="0"/>
          </a:p>
        </p:txBody>
      </p:sp>
      <p:pic>
        <p:nvPicPr>
          <p:cNvPr id="1026" name="Picture 2">
            <a:extLst>
              <a:ext uri="{FF2B5EF4-FFF2-40B4-BE49-F238E27FC236}">
                <a16:creationId xmlns:a16="http://schemas.microsoft.com/office/drawing/2014/main" id="{091207BD-A6AF-34BC-A674-D4B2018ED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957" y="1863666"/>
            <a:ext cx="1993627" cy="313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1629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p:txBody>
          <a:bodyPr/>
          <a:lstStyle/>
          <a:p>
            <a:pPr fontAlgn="base"/>
            <a:r>
              <a:rPr lang="en-US" i="0" u="none" strike="noStrike" dirty="0">
                <a:effectLst/>
                <a:latin typeface="Arial" panose="020B0604020202020204" pitchFamily="34" charset="0"/>
                <a:cs typeface="Arial" panose="020B0604020202020204" pitchFamily="34" charset="0"/>
              </a:rPr>
              <a:t>What is the Prostate?</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263088" y="1986232"/>
            <a:ext cx="5686153" cy="1631216"/>
          </a:xfrm>
          <a:prstGeom prst="rect">
            <a:avLst/>
          </a:prstGeom>
          <a:noFill/>
        </p:spPr>
        <p:txBody>
          <a:bodyPr wrap="square" rtlCol="0">
            <a:spAutoFit/>
          </a:bodyPr>
          <a:lstStyle/>
          <a:p>
            <a:r>
              <a:rPr lang="en-US" sz="2000" b="0" i="0" u="none" strike="noStrike" dirty="0">
                <a:solidFill>
                  <a:srgbClr val="000000"/>
                </a:solidFill>
                <a:effectLst/>
                <a:latin typeface="Arial" panose="020B0604020202020204" pitchFamily="34" charset="0"/>
                <a:cs typeface="Arial" panose="020B0604020202020204" pitchFamily="34" charset="0"/>
              </a:rPr>
              <a:t>The male reproductive system is composed of the the penis, prostate, and testicles. The prostate is found below the bladder and in front of the rectum. It produces liquid that makes up a part of semen.</a:t>
            </a:r>
            <a:endParaRPr lang="en-US" sz="20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7F54EC43-468C-D86B-8087-B4FAE8B77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86232"/>
            <a:ext cx="5686152" cy="350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4746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p:txBody>
          <a:bodyPr/>
          <a:lstStyle/>
          <a:p>
            <a:pPr fontAlgn="base"/>
            <a:r>
              <a:rPr lang="en-US" i="0" u="none" strike="noStrike" dirty="0">
                <a:effectLst/>
                <a:latin typeface="Arial" panose="020B0604020202020204" pitchFamily="34" charset="0"/>
                <a:cs typeface="Arial" panose="020B0604020202020204" pitchFamily="34" charset="0"/>
              </a:rPr>
              <a:t>What is Prostate Cancer?</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60610" y="1393201"/>
            <a:ext cx="9936329" cy="1631216"/>
          </a:xfrm>
          <a:prstGeom prst="rect">
            <a:avLst/>
          </a:prstGeom>
          <a:noFill/>
        </p:spPr>
        <p:txBody>
          <a:bodyPr wrap="square" rtlCol="0">
            <a:spAutoFit/>
          </a:bodyPr>
          <a:lstStyle/>
          <a:p>
            <a:endParaRPr lang="en-US" sz="2000" b="0" i="0" u="none" strike="noStrike" dirty="0">
              <a:solidFill>
                <a:srgbClr val="000000"/>
              </a:solidFill>
              <a:effectLst/>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pPr algn="ctr"/>
            <a:r>
              <a:rPr lang="en-US" sz="2000" b="0" i="0" u="none" strike="noStrike" dirty="0">
                <a:solidFill>
                  <a:srgbClr val="000000"/>
                </a:solidFill>
                <a:effectLst/>
                <a:latin typeface="Arial" panose="020B0604020202020204" pitchFamily="34" charset="0"/>
                <a:cs typeface="Arial" panose="020B0604020202020204" pitchFamily="34" charset="0"/>
              </a:rPr>
              <a:t>Prostate cancer is the </a:t>
            </a:r>
            <a:r>
              <a:rPr lang="en-US" sz="2000" dirty="0">
                <a:solidFill>
                  <a:srgbClr val="000000"/>
                </a:solidFill>
                <a:latin typeface="Arial" panose="020B0604020202020204" pitchFamily="34" charset="0"/>
                <a:cs typeface="Arial" panose="020B0604020202020204" pitchFamily="34" charset="0"/>
              </a:rPr>
              <a:t>leading cause of </a:t>
            </a:r>
            <a:r>
              <a:rPr lang="en-US" sz="2000" b="0" i="0" u="none" strike="noStrike" dirty="0">
                <a:solidFill>
                  <a:srgbClr val="000000"/>
                </a:solidFill>
                <a:effectLst/>
                <a:latin typeface="Arial" panose="020B0604020202020204" pitchFamily="34" charset="0"/>
                <a:cs typeface="Arial" panose="020B0604020202020204" pitchFamily="34" charset="0"/>
              </a:rPr>
              <a:t> cancer in African American men and second to skin cancer in Caucasian men. The most common form of cancer in the prostate is adenocarcinoma, which normally is a slow growing cancer.</a:t>
            </a:r>
            <a:endParaRPr lang="en-US" sz="2000" dirty="0">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CD9F54F4-C076-DF80-4263-98EC2BE6D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189" y="3429000"/>
            <a:ext cx="5052217" cy="276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5601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93AEFD4-78AC-6FC7-D41D-5D511AD0F11C}"/>
              </a:ext>
            </a:extLst>
          </p:cNvPr>
          <p:cNvSpPr>
            <a:spLocks noGrp="1"/>
          </p:cNvSpPr>
          <p:nvPr>
            <p:ph type="title"/>
          </p:nvPr>
        </p:nvSpPr>
        <p:spPr/>
        <p:txBody>
          <a:bodyPr/>
          <a:lstStyle/>
          <a:p>
            <a:pPr fontAlgn="base"/>
            <a:r>
              <a:rPr lang="en-US" i="0" u="none" strike="noStrike" dirty="0">
                <a:effectLst/>
                <a:latin typeface="Arial" panose="020B0604020202020204" pitchFamily="34" charset="0"/>
                <a:cs typeface="Arial" panose="020B0604020202020204" pitchFamily="34" charset="0"/>
              </a:rPr>
              <a:t>How is Prostate Cancer Detected?</a:t>
            </a:r>
          </a:p>
        </p:txBody>
      </p:sp>
      <p:pic>
        <p:nvPicPr>
          <p:cNvPr id="3" name="Picture 2" descr="Icon&#10;&#10;Description automatically generated">
            <a:extLst>
              <a:ext uri="{FF2B5EF4-FFF2-40B4-BE49-F238E27FC236}">
                <a16:creationId xmlns:a16="http://schemas.microsoft.com/office/drawing/2014/main" id="{AE01DA22-9EC2-55BD-8253-BC0EE4D5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 y="5271178"/>
            <a:ext cx="1569354" cy="1569354"/>
          </a:xfrm>
          <a:prstGeom prst="rect">
            <a:avLst/>
          </a:prstGeom>
        </p:spPr>
      </p:pic>
      <p:sp>
        <p:nvSpPr>
          <p:cNvPr id="6" name="TextBox 5">
            <a:extLst>
              <a:ext uri="{FF2B5EF4-FFF2-40B4-BE49-F238E27FC236}">
                <a16:creationId xmlns:a16="http://schemas.microsoft.com/office/drawing/2014/main" id="{208F05B6-6E01-FE67-B141-A9C59B21141E}"/>
              </a:ext>
            </a:extLst>
          </p:cNvPr>
          <p:cNvSpPr txBox="1"/>
          <p:nvPr/>
        </p:nvSpPr>
        <p:spPr>
          <a:xfrm>
            <a:off x="315693" y="1408571"/>
            <a:ext cx="6505903" cy="3477875"/>
          </a:xfrm>
          <a:prstGeom prst="rect">
            <a:avLst/>
          </a:prstGeom>
          <a:noFill/>
        </p:spPr>
        <p:txBody>
          <a:bodyPr wrap="square" rtlCol="0">
            <a:spAutoFit/>
          </a:bodyPr>
          <a:lstStyle/>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ase"/>
            <a:endParaRPr lang="en-US" sz="2000" dirty="0">
              <a:solidFill>
                <a:srgbClr val="000000"/>
              </a:solidFill>
              <a:latin typeface="Arial" panose="020B0604020202020204" pitchFamily="34" charset="0"/>
              <a:cs typeface="Arial" panose="020B0604020202020204" pitchFamily="34" charset="0"/>
            </a:endParaRPr>
          </a:p>
          <a:p>
            <a:pPr algn="l" fontAlgn="base"/>
            <a:endParaRPr lang="en-US" sz="2000" b="0" i="0" u="none" strike="noStrike" dirty="0">
              <a:solidFill>
                <a:srgbClr val="000000"/>
              </a:solidFill>
              <a:effectLst/>
              <a:latin typeface="Arial" panose="020B0604020202020204" pitchFamily="34" charset="0"/>
              <a:cs typeface="Arial" panose="020B0604020202020204" pitchFamily="34" charset="0"/>
            </a:endParaRPr>
          </a:p>
          <a:p>
            <a:pPr algn="l" fontAlgn="base"/>
            <a:r>
              <a:rPr lang="en-US" sz="2000" b="0" i="0" u="none" strike="noStrike" dirty="0">
                <a:solidFill>
                  <a:srgbClr val="000000"/>
                </a:solidFill>
                <a:effectLst/>
                <a:latin typeface="Arial" panose="020B0604020202020204" pitchFamily="34" charset="0"/>
                <a:cs typeface="Arial" panose="020B0604020202020204" pitchFamily="34" charset="0"/>
              </a:rPr>
              <a:t>Prostate cancer is normally detected with a Prostate-specific antigen (PSA) test and digital rectal examination (DRE).</a:t>
            </a:r>
          </a:p>
          <a:p>
            <a:pPr algn="l" fontAlgn="base"/>
            <a:endParaRPr lang="en-US" sz="2000" dirty="0">
              <a:solidFill>
                <a:srgbClr val="000000"/>
              </a:solidFill>
              <a:latin typeface="Arial" panose="020B0604020202020204" pitchFamily="34" charset="0"/>
              <a:cs typeface="Arial" panose="020B0604020202020204" pitchFamily="34" charset="0"/>
            </a:endParaRPr>
          </a:p>
          <a:p>
            <a:pPr algn="l" fontAlgn="base"/>
            <a:r>
              <a:rPr lang="en-US" sz="2000" b="0" i="0" u="none" strike="noStrike" dirty="0">
                <a:solidFill>
                  <a:srgbClr val="000000"/>
                </a:solidFill>
                <a:effectLst/>
                <a:latin typeface="Arial" panose="020B0604020202020204" pitchFamily="34" charset="0"/>
                <a:cs typeface="Arial" panose="020B0604020202020204" pitchFamily="34" charset="0"/>
              </a:rPr>
              <a:t>Men typically begin early detection for prostate cancer between ages of 40 and 50 depending upon their risk for being diagnosed with the disease. The PSA test and DRE are used for early detection.</a:t>
            </a:r>
          </a:p>
        </p:txBody>
      </p:sp>
      <p:pic>
        <p:nvPicPr>
          <p:cNvPr id="8194" name="Picture 2">
            <a:extLst>
              <a:ext uri="{FF2B5EF4-FFF2-40B4-BE49-F238E27FC236}">
                <a16:creationId xmlns:a16="http://schemas.microsoft.com/office/drawing/2014/main" id="{E055B41B-9131-6720-04D2-8A7EA79C7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996" y="2168856"/>
            <a:ext cx="4540086" cy="317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7172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theme/theme1.xml><?xml version="1.0" encoding="utf-8"?>
<a:theme xmlns:a="http://schemas.openxmlformats.org/drawingml/2006/main" name="PHEN Theme">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HEN Theme" id="{838F0D71-7E94-4B2A-A40A-7867255E1400}" vid="{A946D3A0-20CE-487C-B278-29C4D2904E25}"/>
    </a:ext>
  </a:extLst>
</a:theme>
</file>

<file path=ppt/theme/theme2.xml><?xml version="1.0" encoding="utf-8"?>
<a:theme xmlns:a="http://schemas.openxmlformats.org/drawingml/2006/main" name="phen">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hen" id="{E71A8580-27DC-4017-8846-B47CB9263F52}" vid="{84973D93-5078-4829-9059-00F640C151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1717</Words>
  <Application>Microsoft Macintosh PowerPoint</Application>
  <PresentationFormat>Widescreen</PresentationFormat>
  <Paragraphs>170</Paragraphs>
  <Slides>22</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Lora</vt:lpstr>
      <vt:lpstr>Raleway</vt:lpstr>
      <vt:lpstr>Wingdings</vt:lpstr>
      <vt:lpstr>PHEN Theme</vt:lpstr>
      <vt:lpstr>phen</vt:lpstr>
      <vt:lpstr>BBC Health and Wellness Virtual Conference</vt:lpstr>
      <vt:lpstr>About PHEN</vt:lpstr>
      <vt:lpstr>Early Detection Screening Save lives!</vt:lpstr>
      <vt:lpstr>Prostate Cancer and COVID 19 Impact</vt:lpstr>
      <vt:lpstr>Key Prostate Facts</vt:lpstr>
      <vt:lpstr>Introducing Dr. PSA</vt:lpstr>
      <vt:lpstr>What is the Prostate?</vt:lpstr>
      <vt:lpstr>What is Prostate Cancer?</vt:lpstr>
      <vt:lpstr>How is Prostate Cancer Detected?</vt:lpstr>
      <vt:lpstr>   What is a PSA Test?</vt:lpstr>
      <vt:lpstr>   Digital Rectal Exam (DRE)</vt:lpstr>
      <vt:lpstr>   Why Should Black Men Be Especially Interested In Early Detection Screening?</vt:lpstr>
      <vt:lpstr>Long COVID-19/ Post COVID/Chronic COVID/Long Haul COVID</vt:lpstr>
      <vt:lpstr>Health Inequities</vt:lpstr>
      <vt:lpstr>   At What Age Should Black Men Begin Early Detection Testing?</vt:lpstr>
      <vt:lpstr>   What Happens After The Baseline  PSA Test?</vt:lpstr>
      <vt:lpstr>  What Is A Normal PSA Number?</vt:lpstr>
      <vt:lpstr>  What Are The Potential Benefits Of Early Detection Screening?</vt:lpstr>
      <vt:lpstr>  What are the potential risks of early  detection screening?</vt:lpstr>
      <vt:lpstr>  What are signs of Prostate cancer?</vt:lpstr>
      <vt:lpstr>Early Detection Saves Lives!</vt:lpstr>
      <vt:lpstr>Facing Prostate Cancer?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George</dc:creator>
  <cp:lastModifiedBy>Artie Shelton</cp:lastModifiedBy>
  <cp:revision>21</cp:revision>
  <dcterms:created xsi:type="dcterms:W3CDTF">2022-10-05T18:25:51Z</dcterms:created>
  <dcterms:modified xsi:type="dcterms:W3CDTF">2022-10-13T10:26:44Z</dcterms:modified>
</cp:coreProperties>
</file>